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44" r:id="rId1"/>
  </p:sldMasterIdLst>
  <p:notesMasterIdLst>
    <p:notesMasterId r:id="rId24"/>
  </p:notesMasterIdLst>
  <p:sldIdLst>
    <p:sldId id="812" r:id="rId2"/>
    <p:sldId id="707" r:id="rId3"/>
    <p:sldId id="708" r:id="rId4"/>
    <p:sldId id="709" r:id="rId5"/>
    <p:sldId id="710" r:id="rId6"/>
    <p:sldId id="711" r:id="rId7"/>
    <p:sldId id="712" r:id="rId8"/>
    <p:sldId id="713" r:id="rId9"/>
    <p:sldId id="714" r:id="rId10"/>
    <p:sldId id="715" r:id="rId11"/>
    <p:sldId id="716" r:id="rId12"/>
    <p:sldId id="717" r:id="rId13"/>
    <p:sldId id="718" r:id="rId14"/>
    <p:sldId id="719" r:id="rId15"/>
    <p:sldId id="720" r:id="rId16"/>
    <p:sldId id="721" r:id="rId17"/>
    <p:sldId id="722" r:id="rId18"/>
    <p:sldId id="645" r:id="rId19"/>
    <p:sldId id="646" r:id="rId20"/>
    <p:sldId id="1131" r:id="rId21"/>
    <p:sldId id="1130" r:id="rId22"/>
    <p:sldId id="914"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ke" initials=""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2B1C"/>
    <a:srgbClr val="42E915"/>
    <a:srgbClr val="F35043"/>
    <a:srgbClr val="6AA9FF"/>
    <a:srgbClr val="5A77A9"/>
    <a:srgbClr val="2BF560"/>
    <a:srgbClr val="AF512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160" autoAdjust="0"/>
    <p:restoredTop sz="66229" autoAdjust="0"/>
  </p:normalViewPr>
  <p:slideViewPr>
    <p:cSldViewPr>
      <p:cViewPr varScale="1">
        <p:scale>
          <a:sx n="78" d="100"/>
          <a:sy n="78" d="100"/>
        </p:scale>
        <p:origin x="126" y="96"/>
      </p:cViewPr>
      <p:guideLst>
        <p:guide orient="horz" pos="2160"/>
        <p:guide pos="2880"/>
      </p:guideLst>
    </p:cSldViewPr>
  </p:slideViewPr>
  <p:outlineViewPr>
    <p:cViewPr>
      <p:scale>
        <a:sx n="33" d="100"/>
        <a:sy n="33" d="100"/>
      </p:scale>
      <p:origin x="42" y="36960"/>
    </p:cViewPr>
  </p:outlineViewPr>
  <p:notesTextViewPr>
    <p:cViewPr>
      <p:scale>
        <a:sx n="3" d="2"/>
        <a:sy n="3" d="2"/>
      </p:scale>
      <p:origin x="0" y="0"/>
    </p:cViewPr>
  </p:notesTextViewPr>
  <p:sorterViewPr>
    <p:cViewPr varScale="1">
      <p:scale>
        <a:sx n="100" d="100"/>
        <a:sy n="100" d="100"/>
      </p:scale>
      <p:origin x="0" y="-16560"/>
    </p:cViewPr>
  </p:sorterViewPr>
  <p:notesViewPr>
    <p:cSldViewPr>
      <p:cViewPr varScale="1">
        <p:scale>
          <a:sx n="97" d="100"/>
          <a:sy n="97" d="100"/>
        </p:scale>
        <p:origin x="2796"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108B2B-AB8C-412D-AB09-211ADA98A227}" type="datetimeFigureOut">
              <a:rPr lang="en-US" smtClean="0"/>
              <a:pPr/>
              <a:t>4/27/2017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3F5014-8F2D-4B6E-8DED-7E807CE1AE70}" type="slidenum">
              <a:rPr lang="en-US" smtClean="0"/>
              <a:pPr/>
              <a:t>‹#›</a:t>
            </a:fld>
            <a:endParaRPr lang="en-US"/>
          </a:p>
        </p:txBody>
      </p:sp>
    </p:spTree>
    <p:extLst>
      <p:ext uri="{BB962C8B-B14F-4D97-AF65-F5344CB8AC3E}">
        <p14:creationId xmlns:p14="http://schemas.microsoft.com/office/powerpoint/2010/main" val="12662133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s://answersingenesis.org/genetics/dna-similarities/what-about-the-similarity-between-human-and-chimp-dna/#fn_2" TargetMode="External"/><Relationship Id="rId7" Type="http://schemas.openxmlformats.org/officeDocument/2006/relationships/hyperlink" Target="https://answersingenesis.org/genetics/dna-similarities/what-about-the-similarity-between-human-and-chimp-dna/#fn_7" TargetMode="External"/><Relationship Id="rId2" Type="http://schemas.openxmlformats.org/officeDocument/2006/relationships/slide" Target="../slides/slide18.xml"/><Relationship Id="rId1" Type="http://schemas.openxmlformats.org/officeDocument/2006/relationships/notesMaster" Target="../notesMasters/notesMaster1.xml"/><Relationship Id="rId6" Type="http://schemas.openxmlformats.org/officeDocument/2006/relationships/hyperlink" Target="https://answersingenesis.org/genetics/dna-similarities/what-about-the-similarity-between-human-and-chimp-dna/#fn_6" TargetMode="External"/><Relationship Id="rId5" Type="http://schemas.openxmlformats.org/officeDocument/2006/relationships/hyperlink" Target="https://answersingenesis.org/genetics/dna-similarities/what-about-the-similarity-between-human-and-chimp-dna/#fn_4" TargetMode="External"/><Relationship Id="rId4" Type="http://schemas.openxmlformats.org/officeDocument/2006/relationships/hyperlink" Target="https://answersingenesis.org/genetics/dna-similarities/what-about-the-similarity-between-human-and-chimp-dna/#fn_3" TargetMode="External"/></Relationships>
</file>

<file path=ppt/notesSlides/_rels/notesSlide16.xml.rels><?xml version="1.0" encoding="UTF-8" standalone="yes"?>
<Relationships xmlns="http://schemas.openxmlformats.org/package/2006/relationships"><Relationship Id="rId8" Type="http://schemas.openxmlformats.org/officeDocument/2006/relationships/hyperlink" Target="https://en.wikipedia.org/wiki/Chimpanzee_genome_project#cite_note-5" TargetMode="External"/><Relationship Id="rId13" Type="http://schemas.openxmlformats.org/officeDocument/2006/relationships/hyperlink" Target="https://en.wikipedia.org/wiki/Gene_duplication" TargetMode="External"/><Relationship Id="rId18" Type="http://schemas.openxmlformats.org/officeDocument/2006/relationships/hyperlink" Target="https://en.wikipedia.org/wiki/Chimpanzee_genome_project#cite_note-7" TargetMode="External"/><Relationship Id="rId3" Type="http://schemas.openxmlformats.org/officeDocument/2006/relationships/hyperlink" Target="https://en.wikipedia.org/wiki/Nature_(journal)" TargetMode="External"/><Relationship Id="rId7" Type="http://schemas.openxmlformats.org/officeDocument/2006/relationships/hyperlink" Target="https://en.wikipedia.org/wiki/Chimpanzee_genome_project#cite_note-genome-4" TargetMode="External"/><Relationship Id="rId12" Type="http://schemas.openxmlformats.org/officeDocument/2006/relationships/hyperlink" Target="https://en.wikipedia.org/wiki/Chromosomal_translocation" TargetMode="External"/><Relationship Id="rId17" Type="http://schemas.openxmlformats.org/officeDocument/2006/relationships/hyperlink" Target="https://en.wikipedia.org/wiki/Chimpanzee_genome_project#cite_note-6" TargetMode="External"/><Relationship Id="rId2" Type="http://schemas.openxmlformats.org/officeDocument/2006/relationships/slide" Target="../slides/slide19.xml"/><Relationship Id="rId16" Type="http://schemas.openxmlformats.org/officeDocument/2006/relationships/hyperlink" Target="https://en.wikipedia.org/wiki/Amino_acid" TargetMode="External"/><Relationship Id="rId1" Type="http://schemas.openxmlformats.org/officeDocument/2006/relationships/notesMaster" Target="../notesMasters/notesMaster1.xml"/><Relationship Id="rId6" Type="http://schemas.openxmlformats.org/officeDocument/2006/relationships/hyperlink" Target="https://en.wikipedia.org/wiki/National_Institutes_of_Health" TargetMode="External"/><Relationship Id="rId11" Type="http://schemas.openxmlformats.org/officeDocument/2006/relationships/hyperlink" Target="https://en.wikipedia.org/wiki/Chromosome" TargetMode="External"/><Relationship Id="rId5" Type="http://schemas.openxmlformats.org/officeDocument/2006/relationships/hyperlink" Target="https://en.wikipedia.org/wiki/National_Human_Genome_Research_Institute" TargetMode="External"/><Relationship Id="rId15" Type="http://schemas.openxmlformats.org/officeDocument/2006/relationships/hyperlink" Target="https://en.wikipedia.org/wiki/Protein" TargetMode="External"/><Relationship Id="rId10" Type="http://schemas.openxmlformats.org/officeDocument/2006/relationships/hyperlink" Target="https://en.wikipedia.org/wiki/Mutation#By_effect_on_structure" TargetMode="External"/><Relationship Id="rId4" Type="http://schemas.openxmlformats.org/officeDocument/2006/relationships/hyperlink" Target="https://en.wikipedia.org/wiki/Chimpanzee_Sequencing_and_Analysis_Consortium" TargetMode="External"/><Relationship Id="rId9" Type="http://schemas.openxmlformats.org/officeDocument/2006/relationships/hyperlink" Target="https://en.wikipedia.org/wiki/Point_mutation" TargetMode="External"/><Relationship Id="rId14" Type="http://schemas.openxmlformats.org/officeDocument/2006/relationships/hyperlink" Target="https://en.wikipedia.org/wiki/Homology_(biology)" TargetMode="Externa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americanpregnancy.org/pregnancy-complications/miscarriage/" TargetMode="External"/><Relationship Id="rId2" Type="http://schemas.openxmlformats.org/officeDocument/2006/relationships/slide" Target="../slides/slide2.xml"/><Relationship Id="rId1" Type="http://schemas.openxmlformats.org/officeDocument/2006/relationships/notesMaster" Target="../notesMasters/notesMaster1.xml"/><Relationship Id="rId4" Type="http://schemas.openxmlformats.org/officeDocument/2006/relationships/hyperlink" Target="http://americanpregnancy.org/while-pregnant/first-trimester/"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8" Type="http://schemas.openxmlformats.org/officeDocument/2006/relationships/hyperlink" Target="#p[AsdIit]"/><Relationship Id="rId13" Type="http://schemas.openxmlformats.org/officeDocument/2006/relationships/hyperlink" Target="http://www.nature.com/nature/journal/v489/n7414/full/489045a.html" TargetMode="External"/><Relationship Id="rId18" Type="http://schemas.openxmlformats.org/officeDocument/2006/relationships/hyperlink" Target="#p[AtsHaI]"/><Relationship Id="rId26" Type="http://schemas.openxmlformats.org/officeDocument/2006/relationships/hyperlink" Target="#p[IilWtt]"/><Relationship Id="rId3" Type="http://schemas.openxmlformats.org/officeDocument/2006/relationships/hyperlink" Target="https://en.wikipedia.org/wiki/Transcription_(genetics)" TargetMode="External"/><Relationship Id="rId21" Type="http://schemas.openxmlformats.org/officeDocument/2006/relationships/hyperlink" Target="#p[IpcBEb]"/><Relationship Id="rId7" Type="http://schemas.openxmlformats.org/officeDocument/2006/relationships/hyperlink" Target="#p[TfwItc]"/><Relationship Id="rId12" Type="http://schemas.openxmlformats.org/officeDocument/2006/relationships/hyperlink" Target="#p[TdwIaT]"/><Relationship Id="rId17" Type="http://schemas.openxmlformats.org/officeDocument/2006/relationships/hyperlink" Target="http://www.genome.gov/10005107" TargetMode="External"/><Relationship Id="rId25" Type="http://schemas.openxmlformats.org/officeDocument/2006/relationships/hyperlink" Target="#p[TaiTai]"/><Relationship Id="rId33" Type="http://schemas.openxmlformats.org/officeDocument/2006/relationships/hyperlink" Target="#p[TilBha]"/><Relationship Id="rId2" Type="http://schemas.openxmlformats.org/officeDocument/2006/relationships/slide" Target="../slides/slide5.xml"/><Relationship Id="rId16" Type="http://schemas.openxmlformats.org/officeDocument/2006/relationships/hyperlink" Target="#p[MotMot]"/><Relationship Id="rId20" Type="http://schemas.openxmlformats.org/officeDocument/2006/relationships/hyperlink" Target="#p[TpaDRw]"/><Relationship Id="rId29" Type="http://schemas.openxmlformats.org/officeDocument/2006/relationships/hyperlink" Target="#p[TtbTtb]"/><Relationship Id="rId1" Type="http://schemas.openxmlformats.org/officeDocument/2006/relationships/notesMaster" Target="../notesMasters/notesMaster1.xml"/><Relationship Id="rId6" Type="http://schemas.openxmlformats.org/officeDocument/2006/relationships/hyperlink" Target="#p[NshTdc]"/><Relationship Id="rId11" Type="http://schemas.openxmlformats.org/officeDocument/2006/relationships/hyperlink" Target="#p[TnrMhe]"/><Relationship Id="rId24" Type="http://schemas.openxmlformats.org/officeDocument/2006/relationships/hyperlink" Target="#p[TstJti]"/><Relationship Id="rId32" Type="http://schemas.openxmlformats.org/officeDocument/2006/relationships/hyperlink" Target="#p[JotNtp]"/><Relationship Id="rId5" Type="http://schemas.openxmlformats.org/officeDocument/2006/relationships/hyperlink" Target="#p[AtmAep]"/><Relationship Id="rId15" Type="http://schemas.openxmlformats.org/officeDocument/2006/relationships/hyperlink" Target="#p[IooTna]"/><Relationship Id="rId23" Type="http://schemas.openxmlformats.org/officeDocument/2006/relationships/hyperlink" Target="#p[DBsDBs]"/><Relationship Id="rId28" Type="http://schemas.openxmlformats.org/officeDocument/2006/relationships/hyperlink" Target="#p[TpbIry]"/><Relationship Id="rId10" Type="http://schemas.openxmlformats.org/officeDocument/2006/relationships/hyperlink" Target="http://www.ornl.gov/sci/techresources/Human_Genome/home.shtml" TargetMode="External"/><Relationship Id="rId19" Type="http://schemas.openxmlformats.org/officeDocument/2006/relationships/hyperlink" Target="#p[TdaTci]"/><Relationship Id="rId31" Type="http://schemas.openxmlformats.org/officeDocument/2006/relationships/hyperlink" Target="#p[BttAtd]"/><Relationship Id="rId4" Type="http://schemas.openxmlformats.org/officeDocument/2006/relationships/hyperlink" Target="http://topics.nytimes.com/top/reference/timestopics/people/k/gina_kolata/index.html" TargetMode="External"/><Relationship Id="rId9" Type="http://schemas.openxmlformats.org/officeDocument/2006/relationships/hyperlink" Target="#p[IGMIdt]"/><Relationship Id="rId14" Type="http://schemas.openxmlformats.org/officeDocument/2006/relationships/hyperlink" Target="#p[HDiHDi]"/><Relationship Id="rId22" Type="http://schemas.openxmlformats.org/officeDocument/2006/relationships/hyperlink" Target="#p[DRwEpa]"/><Relationship Id="rId27" Type="http://schemas.openxmlformats.org/officeDocument/2006/relationships/hyperlink" Target="#p[TiaItp]"/><Relationship Id="rId30" Type="http://schemas.openxmlformats.org/officeDocument/2006/relationships/hyperlink" Target="#p[TbsBEs]"/></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3F5014-8F2D-4B6E-8DED-7E807CE1AE70}" type="slidenum">
              <a:rPr lang="en-US" smtClean="0"/>
              <a:pPr/>
              <a:t>1</a:t>
            </a:fld>
            <a:endParaRPr lang="en-US"/>
          </a:p>
        </p:txBody>
      </p:sp>
    </p:spTree>
    <p:extLst>
      <p:ext uri="{BB962C8B-B14F-4D97-AF65-F5344CB8AC3E}">
        <p14:creationId xmlns:p14="http://schemas.microsoft.com/office/powerpoint/2010/main" val="27804925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3F5014-8F2D-4B6E-8DED-7E807CE1AE70}" type="slidenum">
              <a:rPr lang="en-US" smtClean="0"/>
              <a:pPr/>
              <a:t>13</a:t>
            </a:fld>
            <a:endParaRPr lang="en-US"/>
          </a:p>
        </p:txBody>
      </p:sp>
    </p:spTree>
    <p:extLst>
      <p:ext uri="{BB962C8B-B14F-4D97-AF65-F5344CB8AC3E}">
        <p14:creationId xmlns:p14="http://schemas.microsoft.com/office/powerpoint/2010/main" val="3088557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3F5014-8F2D-4B6E-8DED-7E807CE1AE70}" type="slidenum">
              <a:rPr lang="en-US" smtClean="0"/>
              <a:pPr/>
              <a:t>14</a:t>
            </a:fld>
            <a:endParaRPr lang="en-US"/>
          </a:p>
        </p:txBody>
      </p:sp>
    </p:spTree>
    <p:extLst>
      <p:ext uri="{BB962C8B-B14F-4D97-AF65-F5344CB8AC3E}">
        <p14:creationId xmlns:p14="http://schemas.microsoft.com/office/powerpoint/2010/main" val="28162886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000" dirty="0"/>
              <a:t>Dr. Lynch is an evolutionary geneticist who was elected to the National Academy of Sciences in 2009.</a:t>
            </a:r>
            <a:r>
              <a:rPr lang="en-US" dirty="0"/>
              <a:t> </a:t>
            </a:r>
            <a:br>
              <a:rPr lang="en-US" dirty="0"/>
            </a:br>
            <a:r>
              <a:rPr lang="en-US" dirty="0"/>
              <a:t>Distinguished professor of biology at Indiana University. </a:t>
            </a:r>
            <a:br>
              <a:rPr lang="en-US" dirty="0"/>
            </a:br>
            <a:r>
              <a:rPr lang="en-US" dirty="0"/>
              <a:t>See his paper: Proceeding of the National Academy of Science PNAS 107:961-968  (1-5% is based on assuming a low mutation rate (less than 100 mutations per generation.)</a:t>
            </a:r>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3C3F5014-8F2D-4B6E-8DED-7E807CE1AE70}" type="slidenum">
              <a:rPr lang="en-US" smtClean="0"/>
              <a:pPr/>
              <a:t>15</a:t>
            </a:fld>
            <a:endParaRPr lang="en-US"/>
          </a:p>
        </p:txBody>
      </p:sp>
    </p:spTree>
    <p:extLst>
      <p:ext uri="{BB962C8B-B14F-4D97-AF65-F5344CB8AC3E}">
        <p14:creationId xmlns:p14="http://schemas.microsoft.com/office/powerpoint/2010/main" val="4650330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3F5014-8F2D-4B6E-8DED-7E807CE1AE70}" type="slidenum">
              <a:rPr lang="en-US" smtClean="0"/>
              <a:pPr/>
              <a:t>16</a:t>
            </a:fld>
            <a:endParaRPr lang="en-US"/>
          </a:p>
        </p:txBody>
      </p:sp>
    </p:spTree>
    <p:extLst>
      <p:ext uri="{BB962C8B-B14F-4D97-AF65-F5344CB8AC3E}">
        <p14:creationId xmlns:p14="http://schemas.microsoft.com/office/powerpoint/2010/main" val="6502790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Dr</a:t>
            </a:r>
            <a:r>
              <a:rPr lang="en-US" dirty="0" smtClean="0"/>
              <a:t> John C. Stanford</a:t>
            </a:r>
            <a:r>
              <a:rPr lang="en-US" baseline="0" dirty="0" smtClean="0"/>
              <a:t> was an Associate Professor at Cornell and has published over 70 professional papers and has dozens of patents.  An inventor of the “gene gun”, which is widely used in </a:t>
            </a:r>
            <a:r>
              <a:rPr lang="en-US" baseline="0" smtClean="0"/>
              <a:t>creating better agricultural </a:t>
            </a:r>
            <a:r>
              <a:rPr lang="en-US" baseline="0" dirty="0" smtClean="0"/>
              <a:t>crops.</a:t>
            </a:r>
            <a:endParaRPr lang="en-US" dirty="0"/>
          </a:p>
        </p:txBody>
      </p:sp>
      <p:sp>
        <p:nvSpPr>
          <p:cNvPr id="4" name="Slide Number Placeholder 3"/>
          <p:cNvSpPr>
            <a:spLocks noGrp="1"/>
          </p:cNvSpPr>
          <p:nvPr>
            <p:ph type="sldNum" sz="quarter" idx="10"/>
          </p:nvPr>
        </p:nvSpPr>
        <p:spPr/>
        <p:txBody>
          <a:bodyPr/>
          <a:lstStyle/>
          <a:p>
            <a:fld id="{3C3F5014-8F2D-4B6E-8DED-7E807CE1AE70}" type="slidenum">
              <a:rPr lang="en-US" smtClean="0"/>
              <a:pPr/>
              <a:t>17</a:t>
            </a:fld>
            <a:endParaRPr lang="en-US"/>
          </a:p>
        </p:txBody>
      </p:sp>
    </p:spTree>
    <p:extLst>
      <p:ext uri="{BB962C8B-B14F-4D97-AF65-F5344CB8AC3E}">
        <p14:creationId xmlns:p14="http://schemas.microsoft.com/office/powerpoint/2010/main" val="1180520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457200" y="4191000"/>
            <a:ext cx="6096000" cy="4648200"/>
          </a:xfrm>
        </p:spPr>
        <p:txBody>
          <a:bodyPr/>
          <a:lstStyle/>
          <a:p>
            <a:r>
              <a:rPr lang="en-US" dirty="0"/>
              <a:t>From https://answersingenesis.org/genetics/dna-similarities/what-about-the-similarity-between-human-and-chimp-dna/</a:t>
            </a:r>
          </a:p>
          <a:p>
            <a:pPr fontAlgn="base"/>
            <a:r>
              <a:rPr lang="en-US" dirty="0"/>
              <a:t>In the fall of 2005, in a special issue of </a:t>
            </a:r>
            <a:r>
              <a:rPr lang="en-US" i="1" dirty="0"/>
              <a:t>Nature </a:t>
            </a:r>
            <a:r>
              <a:rPr lang="en-US" dirty="0"/>
              <a:t>devoted to chimpanzees, researchers reported the draft sequence of the chimpanzee genome.</a:t>
            </a:r>
            <a:r>
              <a:rPr lang="en-US" dirty="0">
                <a:hlinkClick r:id="rId3" tooltip="Footnote 2"/>
              </a:rPr>
              <a:t>2</a:t>
            </a:r>
            <a:r>
              <a:rPr lang="en-US" dirty="0"/>
              <a:t> At the time, some researchers called it “the most dramatic confirmation yet”</a:t>
            </a:r>
            <a:r>
              <a:rPr lang="en-US" dirty="0">
                <a:hlinkClick r:id="rId4" tooltip="Footnote 3"/>
              </a:rPr>
              <a:t>3</a:t>
            </a:r>
            <a:r>
              <a:rPr lang="en-US" dirty="0"/>
              <a:t> of Darwin’s theory that man shared a common ancestor with the apes. One headline read: “Charles Darwin Was Right and Chimp Gene Map Proves It.”</a:t>
            </a:r>
            <a:r>
              <a:rPr lang="en-US" dirty="0">
                <a:hlinkClick r:id="rId5" tooltip="Footnote 4"/>
              </a:rPr>
              <a:t>4</a:t>
            </a:r>
            <a:endParaRPr lang="en-US" dirty="0"/>
          </a:p>
          <a:p>
            <a:pPr fontAlgn="base"/>
            <a:r>
              <a:rPr lang="en-US" dirty="0"/>
              <a:t>So what is this great and overwhelming “proof” of chimp-human common ancestry? Researchers found 96 percent genetic similarity and a difference between us of 4 percent.  Further, the use of percentages obscures the magnitude of the differences. For example, 1.23 percent of the differences are single base pair substitutions (figure 5).</a:t>
            </a:r>
            <a:r>
              <a:rPr lang="en-US" dirty="0">
                <a:hlinkClick r:id="rId6" tooltip="Footnote 6"/>
              </a:rPr>
              <a:t>6</a:t>
            </a:r>
            <a:r>
              <a:rPr lang="en-US" dirty="0"/>
              <a:t> This doesn’t sound like much until you realize that it represents about 35 million differences! But that is only the beginning. There are 40–45 million bases present in humans that are missing from chimps and about the same number present in chimps that are absent from man. These extra DNA nucleotides are called “insertions” or “deletions” because they are thought to have been added to or lost from the original sequence. (Substitutions and insertions are compared in figure 5.) This puts the total number of DNA differences at about 125 million. However, since the insertions can be more than one nucleotide long, there are about 40 million total separate mutation events that would separate the two species in the evolutionary view.</a:t>
            </a:r>
          </a:p>
          <a:p>
            <a:pPr fontAlgn="base"/>
            <a:r>
              <a:rPr lang="en-US" dirty="0"/>
              <a:t>for the sake of analyzing the argument, then 40 million separate mutation events would have had to take place and become fixed in the population in only 300,000 generations. This is an average of 133 mutations locked into the genome every generation. Locking in such a staggering number of mutations in a relatively small number of generations is a problem referred to as “Haldane’s dilemma.”</a:t>
            </a:r>
            <a:r>
              <a:rPr lang="en-US" dirty="0">
                <a:hlinkClick r:id="rId7" tooltip="Footnote 7"/>
              </a:rPr>
              <a:t>7</a:t>
            </a:r>
            <a:endParaRPr lang="en-US" dirty="0"/>
          </a:p>
          <a:p>
            <a:r>
              <a:rPr lang="en-US" dirty="0"/>
              <a:t/>
            </a:r>
            <a:br>
              <a:rPr lang="en-US" dirty="0"/>
            </a:br>
            <a:endParaRPr lang="en-US" dirty="0"/>
          </a:p>
        </p:txBody>
      </p:sp>
      <p:sp>
        <p:nvSpPr>
          <p:cNvPr id="4" name="Slide Number Placeholder 3"/>
          <p:cNvSpPr>
            <a:spLocks noGrp="1"/>
          </p:cNvSpPr>
          <p:nvPr>
            <p:ph type="sldNum" sz="quarter" idx="10"/>
          </p:nvPr>
        </p:nvSpPr>
        <p:spPr/>
        <p:txBody>
          <a:bodyPr/>
          <a:lstStyle/>
          <a:p>
            <a:fld id="{3C3F5014-8F2D-4B6E-8DED-7E807CE1AE70}" type="slidenum">
              <a:rPr lang="en-US" smtClean="0"/>
              <a:pPr/>
              <a:t>18</a:t>
            </a:fld>
            <a:endParaRPr lang="en-US"/>
          </a:p>
        </p:txBody>
      </p:sp>
    </p:spTree>
    <p:extLst>
      <p:ext uri="{BB962C8B-B14F-4D97-AF65-F5344CB8AC3E}">
        <p14:creationId xmlns:p14="http://schemas.microsoft.com/office/powerpoint/2010/main" val="26383007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457200" y="4191000"/>
            <a:ext cx="6096000" cy="4648200"/>
          </a:xfrm>
        </p:spPr>
        <p:txBody>
          <a:bodyPr/>
          <a:lstStyle/>
          <a:p>
            <a:r>
              <a:rPr lang="en-US" dirty="0"/>
              <a:t>From https://en.wikipedia.org/wiki/Chimpanzee_genome_project</a:t>
            </a:r>
          </a:p>
          <a:p>
            <a:r>
              <a:rPr lang="en-US" dirty="0"/>
              <a:t>Analysis of the genome was published in </a:t>
            </a:r>
            <a:r>
              <a:rPr lang="en-US" i="1" dirty="0">
                <a:hlinkClick r:id="rId3" tooltip="Nature (journal)"/>
              </a:rPr>
              <a:t>Nature</a:t>
            </a:r>
            <a:r>
              <a:rPr lang="en-US" dirty="0"/>
              <a:t> on September 1, 2005, in an article produced by the </a:t>
            </a:r>
            <a:r>
              <a:rPr lang="en-US" dirty="0">
                <a:hlinkClick r:id="rId4" tooltip="Chimpanzee Sequencing and Analysis Consortium"/>
              </a:rPr>
              <a:t>Chimpanzee Sequencing and Analysis Consortium</a:t>
            </a:r>
            <a:r>
              <a:rPr lang="en-US" dirty="0"/>
              <a:t>, a group of scientists which is supported in part by the </a:t>
            </a:r>
            <a:r>
              <a:rPr lang="en-US" dirty="0">
                <a:hlinkClick r:id="rId5" tooltip="National Human Genome Research Institute"/>
              </a:rPr>
              <a:t>National Human Genome Research Institute</a:t>
            </a:r>
            <a:r>
              <a:rPr lang="en-US" dirty="0"/>
              <a:t>, one of </a:t>
            </a:r>
            <a:r>
              <a:rPr lang="en-US" dirty="0" smtClean="0"/>
              <a:t>the </a:t>
            </a:r>
            <a:r>
              <a:rPr lang="en-US" dirty="0" smtClean="0">
                <a:hlinkClick r:id="rId6" tooltip="National Institutes of Health"/>
              </a:rPr>
              <a:t>National </a:t>
            </a:r>
            <a:r>
              <a:rPr lang="en-US" dirty="0">
                <a:hlinkClick r:id="rId6" tooltip="National Institutes of Health"/>
              </a:rPr>
              <a:t>Institutes of Health</a:t>
            </a:r>
            <a:r>
              <a:rPr lang="en-US" dirty="0"/>
              <a:t>. The article marked the completion of the draft genome sequence.</a:t>
            </a:r>
            <a:r>
              <a:rPr lang="en-US" baseline="30000" dirty="0">
                <a:hlinkClick r:id="rId7"/>
              </a:rPr>
              <a:t>[4]</a:t>
            </a:r>
            <a:r>
              <a:rPr lang="en-US" dirty="0"/>
              <a:t> A database </a:t>
            </a:r>
            <a:r>
              <a:rPr lang="en-US" baseline="30000" dirty="0">
                <a:hlinkClick r:id="rId8"/>
              </a:rPr>
              <a:t>[5]</a:t>
            </a:r>
            <a:r>
              <a:rPr lang="en-US" dirty="0"/>
              <a:t> now exists containing the genetic differences between human and chimpanzee genes, with about thirty-five million </a:t>
            </a:r>
            <a:r>
              <a:rPr lang="en-US" dirty="0">
                <a:hlinkClick r:id="rId9" tooltip="Point mutation"/>
              </a:rPr>
              <a:t>single-nucleotide</a:t>
            </a:r>
            <a:r>
              <a:rPr lang="en-US" dirty="0"/>
              <a:t> changes, five million </a:t>
            </a:r>
            <a:r>
              <a:rPr lang="en-US" dirty="0">
                <a:hlinkClick r:id="rId10" tooltip="Mutation"/>
              </a:rPr>
              <a:t>insertion/deletion</a:t>
            </a:r>
            <a:r>
              <a:rPr lang="en-US" dirty="0"/>
              <a:t> events, and various </a:t>
            </a:r>
            <a:r>
              <a:rPr lang="en-US" dirty="0">
                <a:hlinkClick r:id="rId11" tooltip="Chromosome"/>
              </a:rPr>
              <a:t>chromosomal</a:t>
            </a:r>
            <a:r>
              <a:rPr lang="en-US" dirty="0"/>
              <a:t> </a:t>
            </a:r>
            <a:r>
              <a:rPr lang="en-US" dirty="0">
                <a:hlinkClick r:id="rId12" tooltip="Chromosomal translocation"/>
              </a:rPr>
              <a:t>rearrangements</a:t>
            </a:r>
            <a:r>
              <a:rPr lang="en-US" dirty="0"/>
              <a:t>. </a:t>
            </a:r>
            <a:r>
              <a:rPr lang="en-US" dirty="0">
                <a:hlinkClick r:id="rId13" tooltip="Gene duplication"/>
              </a:rPr>
              <a:t>Gene duplications</a:t>
            </a:r>
            <a:r>
              <a:rPr lang="en-US" dirty="0"/>
              <a:t> account for most of the sequence differences between humans and chimps. Single-base-pair substitutions account for about half as much genetic change as does gene duplication.</a:t>
            </a:r>
          </a:p>
          <a:p>
            <a:endParaRPr lang="en-US" dirty="0"/>
          </a:p>
          <a:p>
            <a:r>
              <a:rPr lang="en-US" dirty="0"/>
              <a:t>100 mutations per </a:t>
            </a:r>
            <a:r>
              <a:rPr lang="en-US" dirty="0" err="1"/>
              <a:t>gener</a:t>
            </a:r>
            <a:r>
              <a:rPr lang="en-US" dirty="0"/>
              <a:t> based on 1</a:t>
            </a:r>
            <a:r>
              <a:rPr lang="en-US" baseline="30000" dirty="0"/>
              <a:t>st</a:t>
            </a:r>
            <a:r>
              <a:rPr lang="en-US" dirty="0"/>
              <a:t> humans were 6,000,000 years ago, </a:t>
            </a:r>
            <a:r>
              <a:rPr lang="en-US" dirty="0" err="1"/>
              <a:t>avg</a:t>
            </a:r>
            <a:r>
              <a:rPr lang="en-US" dirty="0"/>
              <a:t> age of 15 years when children born;   40,000,000 mutation required.</a:t>
            </a:r>
          </a:p>
          <a:p>
            <a:endParaRPr lang="en-US" dirty="0"/>
          </a:p>
          <a:p>
            <a:r>
              <a:rPr lang="en-US" dirty="0"/>
              <a:t>Typical human and chimp </a:t>
            </a:r>
            <a:r>
              <a:rPr lang="en-US" dirty="0">
                <a:hlinkClick r:id="rId14" tooltip="Homology (biology)"/>
              </a:rPr>
              <a:t>homologs</a:t>
            </a:r>
            <a:r>
              <a:rPr lang="en-US" dirty="0"/>
              <a:t> of </a:t>
            </a:r>
            <a:r>
              <a:rPr lang="en-US" dirty="0">
                <a:hlinkClick r:id="rId15" tooltip="Protein"/>
              </a:rPr>
              <a:t>proteins</a:t>
            </a:r>
            <a:r>
              <a:rPr lang="en-US" dirty="0"/>
              <a:t> differ in only an average of two </a:t>
            </a:r>
            <a:r>
              <a:rPr lang="en-US" dirty="0">
                <a:hlinkClick r:id="rId16" tooltip="Amino acid"/>
              </a:rPr>
              <a:t>amino acids</a:t>
            </a:r>
            <a:r>
              <a:rPr lang="en-US" dirty="0"/>
              <a:t>. About 30 percent of all human proteins (where homologs exist)  are identical in sequence to the corresponding chimp protein. [Mike’s note:  another article says that 20% (of the homologs) are identical.  There are proteins in humans that have no homologs in chimps and vice versa.]   As mentioned above, gene duplications are thought to be a major source of differences between human and chimp genetic material, with about 2.7 percent of the genome now representing differences having been produced by gene duplications or deletions during approximately 6 million years </a:t>
            </a:r>
            <a:r>
              <a:rPr lang="en-US" baseline="30000" dirty="0">
                <a:hlinkClick r:id="rId17"/>
              </a:rPr>
              <a:t>[6]</a:t>
            </a:r>
            <a:r>
              <a:rPr lang="en-US" dirty="0"/>
              <a:t> since humans and chimps diverged from their common evolutionary ancestor. The comparable variation within human populations is 0.5 percent.</a:t>
            </a:r>
            <a:r>
              <a:rPr lang="en-US" baseline="30000" dirty="0">
                <a:hlinkClick r:id="rId18"/>
              </a:rPr>
              <a:t>[7]</a:t>
            </a:r>
            <a:endParaRPr lang="en-US" dirty="0"/>
          </a:p>
          <a:p>
            <a:endParaRPr lang="en-US" dirty="0"/>
          </a:p>
          <a:p>
            <a:r>
              <a:rPr lang="en-US" dirty="0"/>
              <a:t/>
            </a:r>
            <a:br>
              <a:rPr lang="en-US" dirty="0"/>
            </a:br>
            <a:endParaRPr lang="en-US" dirty="0"/>
          </a:p>
        </p:txBody>
      </p:sp>
      <p:sp>
        <p:nvSpPr>
          <p:cNvPr id="4" name="Slide Number Placeholder 3"/>
          <p:cNvSpPr>
            <a:spLocks noGrp="1"/>
          </p:cNvSpPr>
          <p:nvPr>
            <p:ph type="sldNum" sz="quarter" idx="10"/>
          </p:nvPr>
        </p:nvSpPr>
        <p:spPr/>
        <p:txBody>
          <a:bodyPr/>
          <a:lstStyle/>
          <a:p>
            <a:fld id="{3C3F5014-8F2D-4B6E-8DED-7E807CE1AE70}" type="slidenum">
              <a:rPr lang="en-US" smtClean="0"/>
              <a:pPr/>
              <a:t>19</a:t>
            </a:fld>
            <a:endParaRPr lang="en-US"/>
          </a:p>
        </p:txBody>
      </p:sp>
    </p:spTree>
    <p:extLst>
      <p:ext uri="{BB962C8B-B14F-4D97-AF65-F5344CB8AC3E}">
        <p14:creationId xmlns:p14="http://schemas.microsoft.com/office/powerpoint/2010/main" val="34279199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3F5014-8F2D-4B6E-8DED-7E807CE1AE70}" type="slidenum">
              <a:rPr lang="en-US" smtClean="0">
                <a:solidFill>
                  <a:prstClr val="black"/>
                </a:solidFill>
              </a:rPr>
              <a:pPr/>
              <a:t>21</a:t>
            </a:fld>
            <a:endParaRPr lang="en-US">
              <a:solidFill>
                <a:prstClr val="black"/>
              </a:solidFill>
            </a:endParaRPr>
          </a:p>
        </p:txBody>
      </p:sp>
    </p:spTree>
    <p:extLst>
      <p:ext uri="{BB962C8B-B14F-4D97-AF65-F5344CB8AC3E}">
        <p14:creationId xmlns:p14="http://schemas.microsoft.com/office/powerpoint/2010/main" val="5617536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3F5014-8F2D-4B6E-8DED-7E807CE1AE70}" type="slidenum">
              <a:rPr lang="en-US" smtClean="0"/>
              <a:pPr/>
              <a:t>22</a:t>
            </a:fld>
            <a:endParaRPr lang="en-US"/>
          </a:p>
        </p:txBody>
      </p:sp>
    </p:spTree>
    <p:extLst>
      <p:ext uri="{BB962C8B-B14F-4D97-AF65-F5344CB8AC3E}">
        <p14:creationId xmlns:p14="http://schemas.microsoft.com/office/powerpoint/2010/main" val="26407999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Roughly 10 to 25% of detected pregnancies end in miscarriages.</a:t>
            </a:r>
          </a:p>
          <a:p>
            <a:endParaRPr lang="en-US" dirty="0"/>
          </a:p>
          <a:p>
            <a:r>
              <a:rPr lang="en-US" dirty="0"/>
              <a:t>However, it is thought that many more fertilized eggs, end in miscarriages that happen too early for the woman to detect that she is pregnant.</a:t>
            </a:r>
          </a:p>
          <a:p>
            <a:endParaRPr lang="en-US" dirty="0"/>
          </a:p>
          <a:p>
            <a:r>
              <a:rPr lang="en-US" dirty="0"/>
              <a:t>From </a:t>
            </a:r>
            <a:r>
              <a:rPr lang="en-US" dirty="0">
                <a:hlinkClick r:id="rId3"/>
              </a:rPr>
              <a:t>http://americanpregnancy.org/pregnancy-complications/miscarriage/</a:t>
            </a:r>
            <a:endParaRPr lang="en-US" dirty="0"/>
          </a:p>
          <a:p>
            <a:r>
              <a:rPr lang="en-US" dirty="0"/>
              <a:t>American Pregnancy Association</a:t>
            </a:r>
          </a:p>
          <a:p>
            <a:r>
              <a:rPr lang="en-US" dirty="0"/>
              <a:t>During the </a:t>
            </a:r>
            <a:r>
              <a:rPr lang="en-US" dirty="0">
                <a:hlinkClick r:id="rId4" tooltip="Fetal Development: First Trimester"/>
              </a:rPr>
              <a:t>first trimester</a:t>
            </a:r>
            <a:r>
              <a:rPr lang="en-US" dirty="0"/>
              <a:t>, the most common cause of miscarriage is chromosomal abnormality – meaning that something is not correct with the baby’s chromosomes. Most chromosomal abnormalities are the cause of a damaged egg or sperm cell, or are due to a problem at the time that the zygote went through the division process</a:t>
            </a:r>
          </a:p>
          <a:p>
            <a:endParaRPr lang="en-US" dirty="0"/>
          </a:p>
          <a:p>
            <a:endParaRPr lang="en-US" dirty="0"/>
          </a:p>
          <a:p>
            <a:endParaRPr lang="en-US" dirty="0"/>
          </a:p>
          <a:p>
            <a:r>
              <a:rPr lang="en-US" dirty="0"/>
              <a:t>From  http://www.metaprimate.com/primate-species/chimpanzee-vs-human-genome.html</a:t>
            </a:r>
          </a:p>
          <a:p>
            <a:r>
              <a:rPr lang="en-US" dirty="0"/>
              <a:t>An estimated 70 to 80% of protein sequences differ between </a:t>
            </a:r>
            <a:r>
              <a:rPr lang="en-US" i="1" dirty="0"/>
              <a:t>P. troglodytes</a:t>
            </a:r>
            <a:r>
              <a:rPr lang="en-US" dirty="0"/>
              <a:t> and </a:t>
            </a:r>
            <a:r>
              <a:rPr lang="en-US" i="1" dirty="0"/>
              <a:t>H. sapiens</a:t>
            </a:r>
            <a:r>
              <a:rPr lang="en-US" dirty="0"/>
              <a:t>, although an average difference is only two </a:t>
            </a:r>
            <a:r>
              <a:rPr lang="en-US" dirty="0" err="1"/>
              <a:t>aminoacid</a:t>
            </a:r>
            <a:r>
              <a:rPr lang="en-US" dirty="0"/>
              <a:t> residues</a:t>
            </a:r>
          </a:p>
        </p:txBody>
      </p:sp>
      <p:sp>
        <p:nvSpPr>
          <p:cNvPr id="4" name="Slide Number Placeholder 3"/>
          <p:cNvSpPr>
            <a:spLocks noGrp="1"/>
          </p:cNvSpPr>
          <p:nvPr>
            <p:ph type="sldNum" sz="quarter" idx="10"/>
          </p:nvPr>
        </p:nvSpPr>
        <p:spPr/>
        <p:txBody>
          <a:bodyPr/>
          <a:lstStyle/>
          <a:p>
            <a:fld id="{3C3F5014-8F2D-4B6E-8DED-7E807CE1AE70}" type="slidenum">
              <a:rPr lang="en-US" smtClean="0"/>
              <a:pPr/>
              <a:t>2</a:t>
            </a:fld>
            <a:endParaRPr lang="en-US"/>
          </a:p>
        </p:txBody>
      </p:sp>
    </p:spTree>
    <p:extLst>
      <p:ext uri="{BB962C8B-B14F-4D97-AF65-F5344CB8AC3E}">
        <p14:creationId xmlns:p14="http://schemas.microsoft.com/office/powerpoint/2010/main" val="24214197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3F5014-8F2D-4B6E-8DED-7E807CE1AE70}" type="slidenum">
              <a:rPr lang="en-US" smtClean="0"/>
              <a:pPr/>
              <a:t>3</a:t>
            </a:fld>
            <a:endParaRPr lang="en-US"/>
          </a:p>
        </p:txBody>
      </p:sp>
    </p:spTree>
    <p:extLst>
      <p:ext uri="{BB962C8B-B14F-4D97-AF65-F5344CB8AC3E}">
        <p14:creationId xmlns:p14="http://schemas.microsoft.com/office/powerpoint/2010/main" val="1984697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3F5014-8F2D-4B6E-8DED-7E807CE1AE70}" type="slidenum">
              <a:rPr lang="en-US" smtClean="0"/>
              <a:pPr/>
              <a:t>4</a:t>
            </a:fld>
            <a:endParaRPr lang="en-US"/>
          </a:p>
        </p:txBody>
      </p:sp>
    </p:spTree>
    <p:extLst>
      <p:ext uri="{BB962C8B-B14F-4D97-AF65-F5344CB8AC3E}">
        <p14:creationId xmlns:p14="http://schemas.microsoft.com/office/powerpoint/2010/main" val="31159972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Transcription</a:t>
            </a:r>
            <a:r>
              <a:rPr lang="en-US" dirty="0"/>
              <a:t> is the first step of gene expression, in which a particular segment of </a:t>
            </a:r>
            <a:r>
              <a:rPr lang="en-US" b="1" dirty="0"/>
              <a:t>DNA</a:t>
            </a:r>
            <a:r>
              <a:rPr lang="en-US" dirty="0"/>
              <a:t> is copied into RNA (mRNA) by the enzyme RNA polymerase. Both RNA and </a:t>
            </a:r>
            <a:r>
              <a:rPr lang="en-US" b="1" dirty="0"/>
              <a:t>DNA</a:t>
            </a:r>
            <a:r>
              <a:rPr lang="en-US" dirty="0"/>
              <a:t> are nucleic acids, which use base pairs of nucleotides as a complementary language.  Source:  </a:t>
            </a:r>
            <a:r>
              <a:rPr lang="en-US" dirty="0">
                <a:hlinkClick r:id="rId3"/>
              </a:rPr>
              <a:t>https://en.wikipedia.org/wiki/</a:t>
            </a:r>
            <a:r>
              <a:rPr lang="en-US" b="1" dirty="0">
                <a:hlinkClick r:id="rId3"/>
              </a:rPr>
              <a:t>Transcription</a:t>
            </a:r>
            <a:r>
              <a:rPr lang="en-US" dirty="0">
                <a:hlinkClick r:id="rId3"/>
              </a:rPr>
              <a:t>_(genetics)</a:t>
            </a:r>
            <a:endParaRPr lang="en-US" dirty="0"/>
          </a:p>
          <a:p>
            <a:endParaRPr lang="en-US" dirty="0"/>
          </a:p>
          <a:p>
            <a:r>
              <a:rPr lang="en-US" dirty="0"/>
              <a:t>At least half of DNA “appears to be transcribed in both directions”(</a:t>
            </a:r>
            <a:r>
              <a:rPr lang="en-US" dirty="0" err="1"/>
              <a:t>Yelin</a:t>
            </a:r>
            <a:r>
              <a:rPr lang="en-US" dirty="0"/>
              <a:t> et al., 2003)</a:t>
            </a:r>
          </a:p>
          <a:p>
            <a:endParaRPr lang="en-US" dirty="0"/>
          </a:p>
          <a:p>
            <a:r>
              <a:rPr lang="en-US" dirty="0"/>
              <a:t>Most of both strands of DNA are functional.</a:t>
            </a:r>
          </a:p>
          <a:p>
            <a:endParaRPr lang="en-US" dirty="0"/>
          </a:p>
          <a:p>
            <a:r>
              <a:rPr lang="en-US" dirty="0"/>
              <a:t>------- below from </a:t>
            </a:r>
            <a:r>
              <a:rPr lang="en-US" dirty="0" err="1"/>
              <a:t>pg</a:t>
            </a:r>
            <a:r>
              <a:rPr lang="en-US" dirty="0"/>
              <a:t> 21 of 4</a:t>
            </a:r>
            <a:r>
              <a:rPr lang="en-US" baseline="30000" dirty="0"/>
              <a:t>th</a:t>
            </a:r>
            <a:r>
              <a:rPr lang="en-US" dirty="0"/>
              <a:t> Ed of Genetic Entropy -----------</a:t>
            </a:r>
          </a:p>
          <a:p>
            <a:r>
              <a:rPr lang="en-US" dirty="0"/>
              <a:t>“ . .  evidence suggests 80% or more is functional (The ENCODE Project Consortium, 2012)”</a:t>
            </a:r>
          </a:p>
          <a:p>
            <a:endParaRPr lang="en-US" dirty="0"/>
          </a:p>
          <a:p>
            <a:r>
              <a:rPr lang="en-US" dirty="0"/>
              <a:t>--------------------- NY Times </a:t>
            </a:r>
          </a:p>
          <a:p>
            <a:r>
              <a:rPr lang="en-US" sz="1200" b="0" kern="1200" dirty="0">
                <a:solidFill>
                  <a:schemeClr val="tx1"/>
                </a:solidFill>
                <a:effectLst/>
                <a:latin typeface="+mn-lt"/>
                <a:ea typeface="+mn-ea"/>
                <a:cs typeface="+mn-cs"/>
              </a:rPr>
              <a:t>September 5, 2012</a:t>
            </a:r>
          </a:p>
          <a:p>
            <a:r>
              <a:rPr lang="en-US" sz="1200" b="1" kern="1200" dirty="0">
                <a:solidFill>
                  <a:schemeClr val="tx1"/>
                </a:solidFill>
                <a:effectLst/>
                <a:latin typeface="+mn-lt"/>
                <a:ea typeface="+mn-ea"/>
                <a:cs typeface="+mn-cs"/>
              </a:rPr>
              <a:t>Bits of Mystery DNA, Far From ‘Junk,’ Play Crucial Role</a:t>
            </a:r>
          </a:p>
          <a:p>
            <a:r>
              <a:rPr lang="en-US" sz="1200" b="1" kern="1200" dirty="0">
                <a:solidFill>
                  <a:schemeClr val="tx1"/>
                </a:solidFill>
                <a:effectLst/>
                <a:latin typeface="+mn-lt"/>
                <a:ea typeface="+mn-ea"/>
                <a:cs typeface="+mn-cs"/>
              </a:rPr>
              <a:t>By </a:t>
            </a:r>
            <a:r>
              <a:rPr lang="en-US" sz="1200" b="1" u="none" strike="noStrike" kern="1200" dirty="0">
                <a:solidFill>
                  <a:schemeClr val="tx1"/>
                </a:solidFill>
                <a:effectLst/>
                <a:latin typeface="+mn-lt"/>
                <a:ea typeface="+mn-ea"/>
                <a:cs typeface="+mn-cs"/>
                <a:hlinkClick r:id="rId4" tooltip="More Articles by GINA KOLATA"/>
              </a:rPr>
              <a:t>GINA KOLATA</a:t>
            </a:r>
            <a:endParaRPr lang="en-US" sz="1200" b="1"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hlinkClick r:id="rId5" action="ppaction://hlinkfile" tooltip="Link to 1st paragraph"/>
              </a:rPr>
              <a:t>¶</a:t>
            </a:r>
            <a:r>
              <a:rPr lang="en-US" sz="1200" b="0" i="0" kern="1200" dirty="0">
                <a:solidFill>
                  <a:schemeClr val="tx1"/>
                </a:solidFill>
                <a:effectLst/>
                <a:latin typeface="+mn-lt"/>
                <a:ea typeface="+mn-ea"/>
                <a:cs typeface="+mn-cs"/>
              </a:rPr>
              <a:t>Among the many mysteries of human biology is why complex diseases like diabetes, high blood pressure and psychiatric disorders are so difficult to predict and, often, to treat. An equally perplexing puzzle is why one individual gets a disease like cancer or depression, while an identical twin remains perfectly healthy.</a:t>
            </a:r>
          </a:p>
          <a:p>
            <a:r>
              <a:rPr lang="en-US" sz="1200" b="0" i="0" u="none" strike="noStrike" kern="1200" dirty="0">
                <a:solidFill>
                  <a:schemeClr val="tx1"/>
                </a:solidFill>
                <a:effectLst/>
                <a:latin typeface="+mn-lt"/>
                <a:ea typeface="+mn-ea"/>
                <a:cs typeface="+mn-cs"/>
                <a:hlinkClick r:id="rId6" action="ppaction://hlinkfile" tooltip="Link to 2nd paragraph"/>
              </a:rPr>
              <a:t>¶</a:t>
            </a:r>
            <a:r>
              <a:rPr lang="en-US" sz="1200" b="0" i="0" kern="1200" dirty="0">
                <a:solidFill>
                  <a:schemeClr val="tx1"/>
                </a:solidFill>
                <a:effectLst/>
                <a:latin typeface="+mn-lt"/>
                <a:ea typeface="+mn-ea"/>
                <a:cs typeface="+mn-cs"/>
              </a:rPr>
              <a:t>Now scientists have discovered a vital clue to unraveling these riddles. The human genome is packed with at least four million gene switches that reside in bits of DNA that once were dismissed as “junk” but that turn out to play critical roles in controlling how cells, organs and other tissues behave. The discovery, considered a major medical and scientific breakthrough, has enormous implications for human health because many complex diseases appear to be caused by tiny changes in hundreds of gene switches.</a:t>
            </a:r>
          </a:p>
          <a:p>
            <a:r>
              <a:rPr lang="en-US" sz="1200" b="0" i="0" u="none" strike="noStrike" kern="1200" dirty="0">
                <a:solidFill>
                  <a:schemeClr val="tx1"/>
                </a:solidFill>
                <a:effectLst/>
                <a:latin typeface="+mn-lt"/>
                <a:ea typeface="+mn-ea"/>
                <a:cs typeface="+mn-cs"/>
                <a:hlinkClick r:id="rId7" action="ppaction://hlinkfile" tooltip="Link to 3rd paragraph"/>
              </a:rPr>
              <a:t>¶</a:t>
            </a:r>
            <a:r>
              <a:rPr lang="en-US" sz="1200" b="0" i="0" kern="1200" dirty="0">
                <a:solidFill>
                  <a:schemeClr val="tx1"/>
                </a:solidFill>
                <a:effectLst/>
                <a:latin typeface="+mn-lt"/>
                <a:ea typeface="+mn-ea"/>
                <a:cs typeface="+mn-cs"/>
              </a:rPr>
              <a:t>The findings, which are the fruit of an immense federal project involving 440 scientists from 32 laboratories around the world, will have immediate applications for understanding how alterations in the non-gene parts of DNA contribute to human diseases, which may in turn lead to new drugs. They can also help explain how the environment can affect disease risk. In the case of identical twins, small changes in environmental exposure can slightly alter gene switches, with the result that one twin gets a disease and the other does not.</a:t>
            </a:r>
          </a:p>
          <a:p>
            <a:r>
              <a:rPr lang="en-US" sz="1200" b="0" i="0" u="none" strike="noStrike" kern="1200" dirty="0">
                <a:solidFill>
                  <a:schemeClr val="tx1"/>
                </a:solidFill>
                <a:effectLst/>
                <a:latin typeface="+mn-lt"/>
                <a:ea typeface="+mn-ea"/>
                <a:cs typeface="+mn-cs"/>
                <a:hlinkClick r:id="rId8" action="ppaction://hlinkfile" tooltip="Link to 4th paragraph"/>
              </a:rPr>
              <a:t>¶</a:t>
            </a:r>
            <a:r>
              <a:rPr lang="en-US" sz="1200" b="0" i="0" kern="1200" dirty="0">
                <a:solidFill>
                  <a:schemeClr val="tx1"/>
                </a:solidFill>
                <a:effectLst/>
                <a:latin typeface="+mn-lt"/>
                <a:ea typeface="+mn-ea"/>
                <a:cs typeface="+mn-cs"/>
              </a:rPr>
              <a:t>As scientists delved into the “junk” — parts of the DNA that are not actual genes containing instructions for proteins — they discovered a complex system that controls genes. At least 80 percent of this DNA is active and needed. The result of the work is an annotated road map of much of this DNA, noting what it is doing and how. It includes the system of switches that, acting like dimmer switches for lights, control which genes are used in a cell and when they are used, and determine, for instance, whether a cell becomes a liver cell or a neuron.</a:t>
            </a:r>
          </a:p>
          <a:p>
            <a:r>
              <a:rPr lang="en-US" sz="1200" b="0" i="0" u="none" strike="noStrike" kern="1200" dirty="0">
                <a:solidFill>
                  <a:schemeClr val="tx1"/>
                </a:solidFill>
                <a:effectLst/>
                <a:latin typeface="+mn-lt"/>
                <a:ea typeface="+mn-ea"/>
                <a:cs typeface="+mn-cs"/>
                <a:hlinkClick r:id="rId9" action="ppaction://hlinkfile" tooltip="Link to 5th paragraph"/>
              </a:rPr>
              <a:t>¶</a:t>
            </a:r>
            <a:r>
              <a:rPr lang="en-US" sz="1200" b="0" i="0" kern="1200" dirty="0">
                <a:solidFill>
                  <a:schemeClr val="tx1"/>
                </a:solidFill>
                <a:effectLst/>
                <a:latin typeface="+mn-lt"/>
                <a:ea typeface="+mn-ea"/>
                <a:cs typeface="+mn-cs"/>
              </a:rPr>
              <a:t>“It’s Google Maps,” said Eric Lander, president of the Broad Institute, a joint research endeavor of Harvard and the Massachusetts Institute of Technology. In contrast, the project’s predecessor, the </a:t>
            </a:r>
            <a:r>
              <a:rPr lang="en-US" sz="1200" b="0" i="0" u="none" strike="noStrike" kern="1200" dirty="0">
                <a:solidFill>
                  <a:schemeClr val="tx1"/>
                </a:solidFill>
                <a:effectLst/>
                <a:latin typeface="+mn-lt"/>
                <a:ea typeface="+mn-ea"/>
                <a:cs typeface="+mn-cs"/>
                <a:hlinkClick r:id="rId10"/>
              </a:rPr>
              <a:t>Human Genome Project</a:t>
            </a:r>
            <a:r>
              <a:rPr lang="en-US" sz="1200" b="0" i="0" kern="1200" dirty="0">
                <a:solidFill>
                  <a:schemeClr val="tx1"/>
                </a:solidFill>
                <a:effectLst/>
                <a:latin typeface="+mn-lt"/>
                <a:ea typeface="+mn-ea"/>
                <a:cs typeface="+mn-cs"/>
              </a:rPr>
              <a:t>, which determined the entire sequence of human DNA, “was like getting a picture of Earth from space,” he said. “It doesn’t tell you where the roads are, it doesn’t tell you what traffic is like at what time of the day, it doesn’t tell you where the good restaurants are, or the hospitals or the cities or the rivers.”</a:t>
            </a:r>
          </a:p>
          <a:p>
            <a:r>
              <a:rPr lang="en-US" sz="1200" b="0" i="0" u="none" strike="noStrike" kern="1200" dirty="0">
                <a:solidFill>
                  <a:schemeClr val="tx1"/>
                </a:solidFill>
                <a:effectLst/>
                <a:latin typeface="+mn-lt"/>
                <a:ea typeface="+mn-ea"/>
                <a:cs typeface="+mn-cs"/>
                <a:hlinkClick r:id="rId11" action="ppaction://hlinkfile" tooltip="Link to 6th paragraph"/>
              </a:rPr>
              <a:t>¶</a:t>
            </a:r>
            <a:r>
              <a:rPr lang="en-US" sz="1200" b="0" i="0" kern="1200" dirty="0">
                <a:solidFill>
                  <a:schemeClr val="tx1"/>
                </a:solidFill>
                <a:effectLst/>
                <a:latin typeface="+mn-lt"/>
                <a:ea typeface="+mn-ea"/>
                <a:cs typeface="+mn-cs"/>
              </a:rPr>
              <a:t>The new result “is a stunning resource,” said Dr. Lander, who was not involved in the research that produced it but was a leader in the Human Genome Project. “My head explodes at the amount of data.”</a:t>
            </a:r>
          </a:p>
          <a:p>
            <a:r>
              <a:rPr lang="en-US" sz="1200" b="0" i="0" u="none" strike="noStrike" kern="1200" dirty="0">
                <a:solidFill>
                  <a:schemeClr val="tx1"/>
                </a:solidFill>
                <a:effectLst/>
                <a:latin typeface="+mn-lt"/>
                <a:ea typeface="+mn-ea"/>
                <a:cs typeface="+mn-cs"/>
                <a:hlinkClick r:id="rId12" action="ppaction://hlinkfile" tooltip="Link to 7th paragraph"/>
              </a:rPr>
              <a:t>¶</a:t>
            </a:r>
            <a:r>
              <a:rPr lang="en-US" sz="1200" b="0" i="0" kern="1200" dirty="0">
                <a:solidFill>
                  <a:schemeClr val="tx1"/>
                </a:solidFill>
                <a:effectLst/>
                <a:latin typeface="+mn-lt"/>
                <a:ea typeface="+mn-ea"/>
                <a:cs typeface="+mn-cs"/>
              </a:rPr>
              <a:t>The discoveries were published on Wednesday in </a:t>
            </a:r>
            <a:r>
              <a:rPr lang="en-US" sz="1200" b="0" i="0" u="none" strike="noStrike" kern="1200" dirty="0">
                <a:solidFill>
                  <a:schemeClr val="tx1"/>
                </a:solidFill>
                <a:effectLst/>
                <a:latin typeface="+mn-lt"/>
                <a:ea typeface="+mn-ea"/>
                <a:cs typeface="+mn-cs"/>
                <a:hlinkClick r:id="rId13" tooltip="Introduction to Encode papers."/>
              </a:rPr>
              <a:t>six papers in the journal Nature</a:t>
            </a:r>
            <a:r>
              <a:rPr lang="en-US" sz="1200" b="0" i="0" kern="1200" dirty="0">
                <a:solidFill>
                  <a:schemeClr val="tx1"/>
                </a:solidFill>
                <a:effectLst/>
                <a:latin typeface="+mn-lt"/>
                <a:ea typeface="+mn-ea"/>
                <a:cs typeface="+mn-cs"/>
              </a:rPr>
              <a:t> and in 24 papers in Genome Research and Genome Biology. In addition, The Journal of Biological Chemistry is publishing six review articles, and Science is publishing yet another article.</a:t>
            </a:r>
          </a:p>
          <a:p>
            <a:r>
              <a:rPr lang="en-US" sz="1200" b="0" i="0" u="none" strike="noStrike" kern="1200" dirty="0">
                <a:solidFill>
                  <a:schemeClr val="tx1"/>
                </a:solidFill>
                <a:effectLst/>
                <a:latin typeface="+mn-lt"/>
                <a:ea typeface="+mn-ea"/>
                <a:cs typeface="+mn-cs"/>
                <a:hlinkClick r:id="rId14" action="ppaction://hlinkfile" tooltip="Link to 8th paragraph"/>
              </a:rPr>
              <a:t>¶</a:t>
            </a:r>
            <a:r>
              <a:rPr lang="en-US" sz="1200" b="0" i="0" kern="1200" dirty="0">
                <a:solidFill>
                  <a:schemeClr val="tx1"/>
                </a:solidFill>
                <a:effectLst/>
                <a:latin typeface="+mn-lt"/>
                <a:ea typeface="+mn-ea"/>
                <a:cs typeface="+mn-cs"/>
              </a:rPr>
              <a:t>Human DNA is “a lot more active than we expected, and there are a lot more things happening than we expected,” said Ewan Birney of the European Molecular Biology Laboratory-European Bioinformatics Institute, a lead researcher on the project.</a:t>
            </a:r>
          </a:p>
          <a:p>
            <a:r>
              <a:rPr lang="en-US" sz="1200" b="0" i="0" u="none" strike="noStrike" kern="1200" dirty="0">
                <a:solidFill>
                  <a:schemeClr val="tx1"/>
                </a:solidFill>
                <a:effectLst/>
                <a:latin typeface="+mn-lt"/>
                <a:ea typeface="+mn-ea"/>
                <a:cs typeface="+mn-cs"/>
                <a:hlinkClick r:id="rId15" action="ppaction://hlinkfile" tooltip="Link to 9th paragraph"/>
              </a:rPr>
              <a:t>¶</a:t>
            </a:r>
            <a:r>
              <a:rPr lang="en-US" sz="1200" b="0" i="0" kern="1200" dirty="0">
                <a:solidFill>
                  <a:schemeClr val="tx1"/>
                </a:solidFill>
                <a:effectLst/>
                <a:latin typeface="+mn-lt"/>
                <a:ea typeface="+mn-ea"/>
                <a:cs typeface="+mn-cs"/>
              </a:rPr>
              <a:t>In one of the Nature papers, researchers link the gene switches to a range of human diseases — multiple sclerosis, lupus, rheumatoid arthritis, Crohn’s disease, celiac disease — and even to traits like height. In large studies over the past decade, scientists found that minor changes in human DNA sequences increase the risk that a person will get those diseases. But those changes were in the junk, now often referred to as the dark matter — they were not changes in genes — and their significance was not clear. The new analysis reveals that a great many of those changes alter gene switches and are highly significant.</a:t>
            </a:r>
          </a:p>
          <a:p>
            <a:r>
              <a:rPr lang="en-US" sz="1200" b="0" i="0" u="none" strike="noStrike" kern="1200" dirty="0">
                <a:solidFill>
                  <a:schemeClr val="tx1"/>
                </a:solidFill>
                <a:effectLst/>
                <a:latin typeface="+mn-lt"/>
                <a:ea typeface="+mn-ea"/>
                <a:cs typeface="+mn-cs"/>
                <a:hlinkClick r:id="rId16" action="ppaction://hlinkfile" tooltip="Link to 10th paragraph"/>
              </a:rPr>
              <a:t>¶</a:t>
            </a:r>
            <a:r>
              <a:rPr lang="en-US" sz="1200" b="0" i="0" kern="1200" dirty="0">
                <a:solidFill>
                  <a:schemeClr val="tx1"/>
                </a:solidFill>
                <a:effectLst/>
                <a:latin typeface="+mn-lt"/>
                <a:ea typeface="+mn-ea"/>
                <a:cs typeface="+mn-cs"/>
              </a:rPr>
              <a:t>“Most of the changes that affect disease don’t lie in the genes themselves; they lie in the switches,” said Michael Snyder, a Stanford University researcher for the project, called </a:t>
            </a:r>
            <a:r>
              <a:rPr lang="en-US" sz="1200" b="0" i="0" u="none" strike="noStrike" kern="1200" dirty="0">
                <a:solidFill>
                  <a:schemeClr val="tx1"/>
                </a:solidFill>
                <a:effectLst/>
                <a:latin typeface="+mn-lt"/>
                <a:ea typeface="+mn-ea"/>
                <a:cs typeface="+mn-cs"/>
                <a:hlinkClick r:id="rId17"/>
              </a:rPr>
              <a:t>Encode</a:t>
            </a:r>
            <a:r>
              <a:rPr lang="en-US" sz="1200" b="0" i="0" kern="1200" dirty="0">
                <a:solidFill>
                  <a:schemeClr val="tx1"/>
                </a:solidFill>
                <a:effectLst/>
                <a:latin typeface="+mn-lt"/>
                <a:ea typeface="+mn-ea"/>
                <a:cs typeface="+mn-cs"/>
              </a:rPr>
              <a:t>, for Encyclopedia of DNA Elements.</a:t>
            </a:r>
          </a:p>
          <a:p>
            <a:r>
              <a:rPr lang="en-US" sz="1200" b="0" i="0" u="none" strike="noStrike" kern="1200" dirty="0">
                <a:solidFill>
                  <a:schemeClr val="tx1"/>
                </a:solidFill>
                <a:effectLst/>
                <a:latin typeface="+mn-lt"/>
                <a:ea typeface="+mn-ea"/>
                <a:cs typeface="+mn-cs"/>
                <a:hlinkClick r:id="rId18" action="ppaction://hlinkfile" tooltip="Link to 11th paragraph"/>
              </a:rPr>
              <a:t>¶</a:t>
            </a:r>
            <a:r>
              <a:rPr lang="en-US" sz="1200" b="0" i="0" kern="1200" dirty="0">
                <a:solidFill>
                  <a:schemeClr val="tx1"/>
                </a:solidFill>
                <a:effectLst/>
                <a:latin typeface="+mn-lt"/>
                <a:ea typeface="+mn-ea"/>
                <a:cs typeface="+mn-cs"/>
              </a:rPr>
              <a:t>And that, said Dr. Bradley Bernstein, an Encode researcher at Massachusetts General Hospital, “is a really big deal.” He added, “I don’t think anyone predicted that would be the case.”</a:t>
            </a:r>
          </a:p>
          <a:p>
            <a:r>
              <a:rPr lang="en-US" sz="1200" b="0" i="0" u="none" strike="noStrike" kern="1200" dirty="0">
                <a:solidFill>
                  <a:schemeClr val="tx1"/>
                </a:solidFill>
                <a:effectLst/>
                <a:latin typeface="+mn-lt"/>
                <a:ea typeface="+mn-ea"/>
                <a:cs typeface="+mn-cs"/>
                <a:hlinkClick r:id="rId19" action="ppaction://hlinkfile" tooltip="Link to 12th paragraph"/>
              </a:rPr>
              <a:t>¶</a:t>
            </a:r>
            <a:r>
              <a:rPr lang="en-US" sz="1200" b="0" i="0" kern="1200" dirty="0">
                <a:solidFill>
                  <a:schemeClr val="tx1"/>
                </a:solidFill>
                <a:effectLst/>
                <a:latin typeface="+mn-lt"/>
                <a:ea typeface="+mn-ea"/>
                <a:cs typeface="+mn-cs"/>
              </a:rPr>
              <a:t>The discoveries also can reveal which genetic changes are important in cancer, and why. As they began determining the DNA sequences of cancer cells, researchers realized that most of the thousands of DNA changes in cancer cells were not in genes; they were in the dark matter. The challenge is to figure out which of those changes are driving the cancer’s growth.</a:t>
            </a:r>
          </a:p>
          <a:p>
            <a:r>
              <a:rPr lang="en-US" sz="1200" b="0" i="0" u="none" strike="noStrike" kern="1200" dirty="0">
                <a:solidFill>
                  <a:schemeClr val="tx1"/>
                </a:solidFill>
                <a:effectLst/>
                <a:latin typeface="+mn-lt"/>
                <a:ea typeface="+mn-ea"/>
                <a:cs typeface="+mn-cs"/>
                <a:hlinkClick r:id="rId20" action="ppaction://hlinkfile" tooltip="Link to 13th paragraph"/>
              </a:rPr>
              <a:t>¶</a:t>
            </a:r>
            <a:r>
              <a:rPr lang="en-US" sz="1200" b="0" i="0" kern="1200" dirty="0">
                <a:solidFill>
                  <a:schemeClr val="tx1"/>
                </a:solidFill>
                <a:effectLst/>
                <a:latin typeface="+mn-lt"/>
                <a:ea typeface="+mn-ea"/>
                <a:cs typeface="+mn-cs"/>
              </a:rPr>
              <a:t>“These papers are very significant,” said Dr. Mark A. Rubin, a prostate cancer genomics researcher at Weill Cornell Medical College. Dr. Rubin, who was not part of the Encode project, added, “They will definitely have an impact on our medical research on cancer.”</a:t>
            </a:r>
          </a:p>
          <a:p>
            <a:r>
              <a:rPr lang="en-US" sz="1200" b="0" i="0" u="none" strike="noStrike" kern="1200" dirty="0">
                <a:solidFill>
                  <a:schemeClr val="tx1"/>
                </a:solidFill>
                <a:effectLst/>
                <a:latin typeface="+mn-lt"/>
                <a:ea typeface="+mn-ea"/>
                <a:cs typeface="+mn-cs"/>
                <a:hlinkClick r:id="rId21" action="ppaction://hlinkfile" tooltip="Link to 14th paragraph"/>
              </a:rPr>
              <a:t>¶</a:t>
            </a:r>
            <a:r>
              <a:rPr lang="en-US" sz="1200" b="0" i="0" kern="1200" dirty="0">
                <a:solidFill>
                  <a:schemeClr val="tx1"/>
                </a:solidFill>
                <a:effectLst/>
                <a:latin typeface="+mn-lt"/>
                <a:ea typeface="+mn-ea"/>
                <a:cs typeface="+mn-cs"/>
              </a:rPr>
              <a:t>In prostate cancer, for example, his group found mutations in important genes that are not readily attacked by drugs. But Encode, by showing which regions of the dark matter control those genes, gives another way to attack them: target those controlling switches.</a:t>
            </a:r>
          </a:p>
          <a:p>
            <a:r>
              <a:rPr lang="en-US" sz="1200" b="0" i="0" u="none" strike="noStrike" kern="1200" dirty="0">
                <a:solidFill>
                  <a:schemeClr val="tx1"/>
                </a:solidFill>
                <a:effectLst/>
                <a:latin typeface="+mn-lt"/>
                <a:ea typeface="+mn-ea"/>
                <a:cs typeface="+mn-cs"/>
                <a:hlinkClick r:id="rId22" action="ppaction://hlinkfile" tooltip="Link to 15th paragraph"/>
              </a:rPr>
              <a:t>¶</a:t>
            </a:r>
            <a:r>
              <a:rPr lang="en-US" sz="1200" b="0" i="0" kern="1200" dirty="0">
                <a:solidFill>
                  <a:schemeClr val="tx1"/>
                </a:solidFill>
                <a:effectLst/>
                <a:latin typeface="+mn-lt"/>
                <a:ea typeface="+mn-ea"/>
                <a:cs typeface="+mn-cs"/>
              </a:rPr>
              <a:t>Dr. Rubin, who also used the Google Maps analogy, explained: “Now you can follow the roads and see the traffic circulation. That’s exactly the same way we will use these data in cancer research.” Encode provides a road map with traffic patterns for alternate ways to go after cancer genes, he said.</a:t>
            </a:r>
          </a:p>
          <a:p>
            <a:r>
              <a:rPr lang="en-US" sz="1200" b="0" i="0" u="none" strike="noStrike" kern="1200" dirty="0">
                <a:solidFill>
                  <a:schemeClr val="tx1"/>
                </a:solidFill>
                <a:effectLst/>
                <a:latin typeface="+mn-lt"/>
                <a:ea typeface="+mn-ea"/>
                <a:cs typeface="+mn-cs"/>
                <a:hlinkClick r:id="rId23" action="ppaction://hlinkfile" tooltip="Link to 16th paragraph"/>
              </a:rPr>
              <a:t>¶</a:t>
            </a:r>
            <a:r>
              <a:rPr lang="en-US" sz="1200" b="0" i="0" kern="1200" dirty="0">
                <a:solidFill>
                  <a:schemeClr val="tx1"/>
                </a:solidFill>
                <a:effectLst/>
                <a:latin typeface="+mn-lt"/>
                <a:ea typeface="+mn-ea"/>
                <a:cs typeface="+mn-cs"/>
              </a:rPr>
              <a:t>Dr. Bernstein said, “This is a resource, like the human genome, that will drive science forward.”</a:t>
            </a:r>
          </a:p>
          <a:p>
            <a:r>
              <a:rPr lang="en-US" sz="1200" b="0" i="0" u="none" strike="noStrike" kern="1200" dirty="0">
                <a:solidFill>
                  <a:schemeClr val="tx1"/>
                </a:solidFill>
                <a:effectLst/>
                <a:latin typeface="+mn-lt"/>
                <a:ea typeface="+mn-ea"/>
                <a:cs typeface="+mn-cs"/>
                <a:hlinkClick r:id="rId24" action="ppaction://hlinkfile" tooltip="Link to 17th paragraph"/>
              </a:rPr>
              <a:t>¶</a:t>
            </a:r>
            <a:r>
              <a:rPr lang="en-US" sz="1200" b="0" i="0" kern="1200" dirty="0">
                <a:solidFill>
                  <a:schemeClr val="tx1"/>
                </a:solidFill>
                <a:effectLst/>
                <a:latin typeface="+mn-lt"/>
                <a:ea typeface="+mn-ea"/>
                <a:cs typeface="+mn-cs"/>
              </a:rPr>
              <a:t>The system, though, is stunningly complex, with many redundancies. Just the idea of so many switches was almost incomprehensible, Dr. Bernstein said.</a:t>
            </a:r>
          </a:p>
          <a:p>
            <a:r>
              <a:rPr lang="en-US" sz="1200" b="0" i="0" u="none" strike="noStrike" kern="1200" dirty="0">
                <a:solidFill>
                  <a:schemeClr val="tx1"/>
                </a:solidFill>
                <a:effectLst/>
                <a:latin typeface="+mn-lt"/>
                <a:ea typeface="+mn-ea"/>
                <a:cs typeface="+mn-cs"/>
                <a:hlinkClick r:id="rId25" action="ppaction://hlinkfile" tooltip="Link to 18th paragraph"/>
              </a:rPr>
              <a:t>¶</a:t>
            </a:r>
            <a:r>
              <a:rPr lang="en-US" sz="1200" b="0" i="0" kern="1200" dirty="0">
                <a:solidFill>
                  <a:schemeClr val="tx1"/>
                </a:solidFill>
                <a:effectLst/>
                <a:latin typeface="+mn-lt"/>
                <a:ea typeface="+mn-ea"/>
                <a:cs typeface="+mn-cs"/>
              </a:rPr>
              <a:t>There also is a sort of DNA wiring system that is almost inconceivably intricate.</a:t>
            </a:r>
          </a:p>
          <a:p>
            <a:r>
              <a:rPr lang="en-US" sz="1200" b="0" i="0" u="none" strike="noStrike" kern="1200" dirty="0">
                <a:solidFill>
                  <a:schemeClr val="tx1"/>
                </a:solidFill>
                <a:effectLst/>
                <a:latin typeface="+mn-lt"/>
                <a:ea typeface="+mn-ea"/>
                <a:cs typeface="+mn-cs"/>
                <a:hlinkClick r:id="rId26" action="ppaction://hlinkfile" tooltip="Link to 19th paragraph"/>
              </a:rPr>
              <a:t>¶</a:t>
            </a:r>
            <a:r>
              <a:rPr lang="en-US" sz="1200" b="0" i="0" kern="1200" dirty="0">
                <a:solidFill>
                  <a:schemeClr val="tx1"/>
                </a:solidFill>
                <a:effectLst/>
                <a:latin typeface="+mn-lt"/>
                <a:ea typeface="+mn-ea"/>
                <a:cs typeface="+mn-cs"/>
              </a:rPr>
              <a:t>“It is like opening a wiring closet and seeing a hairball of wires,” said Mark Gerstein, an Encode researcher from Yale. “We tried to unravel this hairball and make it interpretable.”</a:t>
            </a:r>
          </a:p>
          <a:p>
            <a:r>
              <a:rPr lang="en-US" sz="1200" b="0" i="0" u="none" strike="noStrike" kern="1200" dirty="0">
                <a:solidFill>
                  <a:schemeClr val="tx1"/>
                </a:solidFill>
                <a:effectLst/>
                <a:latin typeface="+mn-lt"/>
                <a:ea typeface="+mn-ea"/>
                <a:cs typeface="+mn-cs"/>
                <a:hlinkClick r:id="rId27" action="ppaction://hlinkfile" tooltip="Link to 20th paragraph"/>
              </a:rPr>
              <a:t>¶</a:t>
            </a:r>
            <a:r>
              <a:rPr lang="en-US" sz="1200" b="0" i="0" kern="1200" dirty="0">
                <a:solidFill>
                  <a:schemeClr val="tx1"/>
                </a:solidFill>
                <a:effectLst/>
                <a:latin typeface="+mn-lt"/>
                <a:ea typeface="+mn-ea"/>
                <a:cs typeface="+mn-cs"/>
              </a:rPr>
              <a:t>There is another sort of hairball as well: the complex three-dimensional structure of DNA. Human DNA is such a long strand — about 10 feet of DNA stuffed into a microscopic nucleus of a cell — that it fits only because it is tightly wound and coiled around itself. When they looked at the three-dimensional structure — the hairball — Encode researchers discovered that small segments of dark-matter DNA are often quite close to genes they control. In the past, when they analyzed only the uncoiled length of DNA, those controlling regions appeared to be far from the genes they affect.</a:t>
            </a:r>
          </a:p>
          <a:p>
            <a:r>
              <a:rPr lang="en-US" sz="1200" b="0" i="0" u="none" strike="noStrike" kern="1200" dirty="0">
                <a:solidFill>
                  <a:schemeClr val="tx1"/>
                </a:solidFill>
                <a:effectLst/>
                <a:latin typeface="+mn-lt"/>
                <a:ea typeface="+mn-ea"/>
                <a:cs typeface="+mn-cs"/>
                <a:hlinkClick r:id="rId28" action="ppaction://hlinkfile" tooltip="Link to 21st paragraph"/>
              </a:rPr>
              <a:t>¶</a:t>
            </a:r>
            <a:r>
              <a:rPr lang="en-US" sz="1200" b="0" i="0" kern="1200" dirty="0">
                <a:solidFill>
                  <a:schemeClr val="tx1"/>
                </a:solidFill>
                <a:effectLst/>
                <a:latin typeface="+mn-lt"/>
                <a:ea typeface="+mn-ea"/>
                <a:cs typeface="+mn-cs"/>
              </a:rPr>
              <a:t>The project began in 2003, as researchers began to appreciate how little they knew about human DNA. In recent years, some began to find switches in the 99 percent of human DNA that is not genes, but they could not fully characterize or explain what a vast majority of it was doing.</a:t>
            </a:r>
          </a:p>
          <a:p>
            <a:r>
              <a:rPr lang="en-US" sz="1200" b="0" i="0" u="none" strike="noStrike" kern="1200" dirty="0">
                <a:solidFill>
                  <a:schemeClr val="tx1"/>
                </a:solidFill>
                <a:effectLst/>
                <a:latin typeface="+mn-lt"/>
                <a:ea typeface="+mn-ea"/>
                <a:cs typeface="+mn-cs"/>
                <a:hlinkClick r:id="rId29" action="ppaction://hlinkfile" tooltip="Link to 22nd paragraph"/>
              </a:rPr>
              <a:t>¶</a:t>
            </a:r>
            <a:r>
              <a:rPr lang="en-US" sz="1200" b="0" i="0" kern="1200" dirty="0">
                <a:solidFill>
                  <a:schemeClr val="tx1"/>
                </a:solidFill>
                <a:effectLst/>
                <a:latin typeface="+mn-lt"/>
                <a:ea typeface="+mn-ea"/>
                <a:cs typeface="+mn-cs"/>
              </a:rPr>
              <a:t>The thought before the start of the project, said Thomas </a:t>
            </a:r>
            <a:r>
              <a:rPr lang="en-US" sz="1200" b="0" i="0" kern="1200" dirty="0" err="1">
                <a:solidFill>
                  <a:schemeClr val="tx1"/>
                </a:solidFill>
                <a:effectLst/>
                <a:latin typeface="+mn-lt"/>
                <a:ea typeface="+mn-ea"/>
                <a:cs typeface="+mn-cs"/>
              </a:rPr>
              <a:t>Gingeras</a:t>
            </a:r>
            <a:r>
              <a:rPr lang="en-US" sz="1200" b="0" i="0" kern="1200" dirty="0">
                <a:solidFill>
                  <a:schemeClr val="tx1"/>
                </a:solidFill>
                <a:effectLst/>
                <a:latin typeface="+mn-lt"/>
                <a:ea typeface="+mn-ea"/>
                <a:cs typeface="+mn-cs"/>
              </a:rPr>
              <a:t>, an Encode researcher from Cold Spring Harbor Laboratory, was that only 5 to 10 percent of the DNA in a human being was actually being used.</a:t>
            </a:r>
          </a:p>
          <a:p>
            <a:r>
              <a:rPr lang="en-US" sz="1200" b="0" i="0" u="none" strike="noStrike" kern="1200" dirty="0">
                <a:solidFill>
                  <a:schemeClr val="tx1"/>
                </a:solidFill>
                <a:effectLst/>
                <a:latin typeface="+mn-lt"/>
                <a:ea typeface="+mn-ea"/>
                <a:cs typeface="+mn-cs"/>
                <a:hlinkClick r:id="rId30" action="ppaction://hlinkfile" tooltip="Link to 23rd paragraph"/>
              </a:rPr>
              <a:t>¶</a:t>
            </a:r>
            <a:r>
              <a:rPr lang="en-US" sz="1200" b="0" i="0" kern="1200" dirty="0">
                <a:solidFill>
                  <a:schemeClr val="tx1"/>
                </a:solidFill>
                <a:effectLst/>
                <a:latin typeface="+mn-lt"/>
                <a:ea typeface="+mn-ea"/>
                <a:cs typeface="+mn-cs"/>
              </a:rPr>
              <a:t>The big surprise was not only that almost all of the DNA is used but also that a large proportion of it is gene switches. Before Encode, said Dr. John </a:t>
            </a:r>
            <a:r>
              <a:rPr lang="en-US" sz="1200" b="0" i="0" kern="1200" dirty="0" err="1">
                <a:solidFill>
                  <a:schemeClr val="tx1"/>
                </a:solidFill>
                <a:effectLst/>
                <a:latin typeface="+mn-lt"/>
                <a:ea typeface="+mn-ea"/>
                <a:cs typeface="+mn-cs"/>
              </a:rPr>
              <a:t>Stamatoyannopoulos</a:t>
            </a:r>
            <a:r>
              <a:rPr lang="en-US" sz="1200" b="0" i="0" kern="1200" dirty="0">
                <a:solidFill>
                  <a:schemeClr val="tx1"/>
                </a:solidFill>
                <a:effectLst/>
                <a:latin typeface="+mn-lt"/>
                <a:ea typeface="+mn-ea"/>
                <a:cs typeface="+mn-cs"/>
              </a:rPr>
              <a:t>, a University of Washington scientist who was part of the project, “if you had said half of the genome and probably more has instructions for turning genes on and off, I don’t think people would have believed you.”</a:t>
            </a:r>
          </a:p>
          <a:p>
            <a:r>
              <a:rPr lang="en-US" sz="1200" b="0" i="0" u="none" strike="noStrike" kern="1200" dirty="0">
                <a:solidFill>
                  <a:schemeClr val="tx1"/>
                </a:solidFill>
                <a:effectLst/>
                <a:latin typeface="+mn-lt"/>
                <a:ea typeface="+mn-ea"/>
                <a:cs typeface="+mn-cs"/>
                <a:hlinkClick r:id="rId31" action="ppaction://hlinkfile" tooltip="Link to 24th paragraph"/>
              </a:rPr>
              <a:t>¶</a:t>
            </a:r>
            <a:r>
              <a:rPr lang="en-US" sz="1200" b="0" i="0" kern="1200" dirty="0">
                <a:solidFill>
                  <a:schemeClr val="tx1"/>
                </a:solidFill>
                <a:effectLst/>
                <a:latin typeface="+mn-lt"/>
                <a:ea typeface="+mn-ea"/>
                <a:cs typeface="+mn-cs"/>
              </a:rPr>
              <a:t>By the time the National Human Genome Research Institute, part of the National Institutes of Health, embarked on Encode, major advances in DNA sequencing and computational biology had made it conceivable to try to understand the dark matter of human DNA. Even so, the analysis was daunting — the researchers generated 15 trillion bytes of raw data. Analyzing the data required the equivalent of more than 300 years of computer time.</a:t>
            </a:r>
          </a:p>
          <a:p>
            <a:r>
              <a:rPr lang="en-US" sz="1200" b="0" i="0" u="none" strike="noStrike" kern="1200" dirty="0">
                <a:solidFill>
                  <a:schemeClr val="tx1"/>
                </a:solidFill>
                <a:effectLst/>
                <a:latin typeface="+mn-lt"/>
                <a:ea typeface="+mn-ea"/>
                <a:cs typeface="+mn-cs"/>
                <a:hlinkClick r:id="rId32" action="ppaction://hlinkfile" tooltip="Link to 25th paragraph"/>
              </a:rPr>
              <a:t>¶</a:t>
            </a:r>
            <a:r>
              <a:rPr lang="en-US" sz="1200" b="0" i="0" kern="1200" dirty="0">
                <a:solidFill>
                  <a:schemeClr val="tx1"/>
                </a:solidFill>
                <a:effectLst/>
                <a:latin typeface="+mn-lt"/>
                <a:ea typeface="+mn-ea"/>
                <a:cs typeface="+mn-cs"/>
              </a:rPr>
              <a:t>Just organizing the researchers and coordinating the work was a huge undertaking. Dr. Gerstein, one of the project’s leaders, has produced a diagram of the authors with their connections to one another. It looks nearly as complicated as the wiring diagram for the human DNA switches. Now that part of the work is done, and the hundreds of authors have written their papers.</a:t>
            </a:r>
          </a:p>
          <a:p>
            <a:r>
              <a:rPr lang="en-US" sz="1200" b="0" i="0" u="none" strike="noStrike" kern="1200" dirty="0">
                <a:solidFill>
                  <a:schemeClr val="tx1"/>
                </a:solidFill>
                <a:effectLst/>
                <a:latin typeface="+mn-lt"/>
                <a:ea typeface="+mn-ea"/>
                <a:cs typeface="+mn-cs"/>
                <a:hlinkClick r:id="rId33" action="ppaction://hlinkfile" tooltip="Link to 26th paragraph"/>
              </a:rPr>
              <a:t>¶</a:t>
            </a:r>
            <a:r>
              <a:rPr lang="en-US" sz="1200" b="0" i="0" kern="1200" dirty="0">
                <a:solidFill>
                  <a:schemeClr val="tx1"/>
                </a:solidFill>
                <a:effectLst/>
                <a:latin typeface="+mn-lt"/>
                <a:ea typeface="+mn-ea"/>
                <a:cs typeface="+mn-cs"/>
              </a:rPr>
              <a:t>“There is literally a flotilla of papers,” Dr. Gerstein said. But, he added, more work has yet to be done — there are still parts of the genome that have not been figured out.</a:t>
            </a:r>
          </a:p>
          <a:p>
            <a:r>
              <a:rPr lang="en-US" dirty="0"/>
              <a:t/>
            </a:r>
            <a:br>
              <a:rPr lang="en-US" dirty="0"/>
            </a:br>
            <a:endParaRPr lang="en-US" dirty="0"/>
          </a:p>
        </p:txBody>
      </p:sp>
      <p:sp>
        <p:nvSpPr>
          <p:cNvPr id="4" name="Slide Number Placeholder 3"/>
          <p:cNvSpPr>
            <a:spLocks noGrp="1"/>
          </p:cNvSpPr>
          <p:nvPr>
            <p:ph type="sldNum" sz="quarter" idx="10"/>
          </p:nvPr>
        </p:nvSpPr>
        <p:spPr/>
        <p:txBody>
          <a:bodyPr/>
          <a:lstStyle/>
          <a:p>
            <a:fld id="{3C3F5014-8F2D-4B6E-8DED-7E807CE1AE70}" type="slidenum">
              <a:rPr lang="en-US" smtClean="0"/>
              <a:pPr/>
              <a:t>5</a:t>
            </a:fld>
            <a:endParaRPr lang="en-US"/>
          </a:p>
        </p:txBody>
      </p:sp>
    </p:spTree>
    <p:extLst>
      <p:ext uri="{BB962C8B-B14F-4D97-AF65-F5344CB8AC3E}">
        <p14:creationId xmlns:p14="http://schemas.microsoft.com/office/powerpoint/2010/main" val="36705486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3F5014-8F2D-4B6E-8DED-7E807CE1AE70}" type="slidenum">
              <a:rPr lang="en-US" smtClean="0"/>
              <a:pPr/>
              <a:t>9</a:t>
            </a:fld>
            <a:endParaRPr lang="en-US"/>
          </a:p>
        </p:txBody>
      </p:sp>
    </p:spTree>
    <p:extLst>
      <p:ext uri="{BB962C8B-B14F-4D97-AF65-F5344CB8AC3E}">
        <p14:creationId xmlns:p14="http://schemas.microsoft.com/office/powerpoint/2010/main" val="36205336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3F5014-8F2D-4B6E-8DED-7E807CE1AE70}" type="slidenum">
              <a:rPr lang="en-US" smtClean="0"/>
              <a:pPr/>
              <a:t>10</a:t>
            </a:fld>
            <a:endParaRPr lang="en-US"/>
          </a:p>
        </p:txBody>
      </p:sp>
    </p:spTree>
    <p:extLst>
      <p:ext uri="{BB962C8B-B14F-4D97-AF65-F5344CB8AC3E}">
        <p14:creationId xmlns:p14="http://schemas.microsoft.com/office/powerpoint/2010/main" val="4724849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3F5014-8F2D-4B6E-8DED-7E807CE1AE70}" type="slidenum">
              <a:rPr lang="en-US" smtClean="0"/>
              <a:pPr/>
              <a:t>11</a:t>
            </a:fld>
            <a:endParaRPr lang="en-US"/>
          </a:p>
        </p:txBody>
      </p:sp>
    </p:spTree>
    <p:extLst>
      <p:ext uri="{BB962C8B-B14F-4D97-AF65-F5344CB8AC3E}">
        <p14:creationId xmlns:p14="http://schemas.microsoft.com/office/powerpoint/2010/main" val="6877392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3F5014-8F2D-4B6E-8DED-7E807CE1AE70}" type="slidenum">
              <a:rPr lang="en-US" smtClean="0"/>
              <a:pPr/>
              <a:t>12</a:t>
            </a:fld>
            <a:endParaRPr lang="en-US"/>
          </a:p>
        </p:txBody>
      </p:sp>
    </p:spTree>
    <p:extLst>
      <p:ext uri="{BB962C8B-B14F-4D97-AF65-F5344CB8AC3E}">
        <p14:creationId xmlns:p14="http://schemas.microsoft.com/office/powerpoint/2010/main" val="23727174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video" Target="file:///C:\InfoByChance\ChainBreakOneLink.avi" TargetMode="External"/><Relationship Id="rId1" Type="http://schemas.microsoft.com/office/2007/relationships/media" Target="file:///C:\InfoByChance\ChainBreakOneLink.avi" TargetMode="External"/><Relationship Id="rId5" Type="http://schemas.openxmlformats.org/officeDocument/2006/relationships/image" Target="../media/image5.wmf"/><Relationship Id="rId4"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Master" Target="../slideMasters/slideMaster1.xml"/><Relationship Id="rId1" Type="http://schemas.openxmlformats.org/officeDocument/2006/relationships/video" Target="file:///C:\InfoByChance\Chain%20Break%20Ball%20Falls.mpg" TargetMode="External"/><Relationship Id="rId4" Type="http://schemas.openxmlformats.org/officeDocument/2006/relationships/image" Target="../media/image5.wmf"/></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rotWithShape="1">
          <a:gsLst>
            <a:gs pos="0">
              <a:schemeClr val="bg1">
                <a:shade val="100000"/>
                <a:satMod val="150000"/>
              </a:schemeClr>
            </a:gs>
            <a:gs pos="65000">
              <a:schemeClr val="bg1">
                <a:shade val="90000"/>
                <a:satMod val="375000"/>
              </a:schemeClr>
            </a:gs>
            <a:gs pos="100000">
              <a:schemeClr val="bg2">
                <a:tint val="88000"/>
                <a:satMod val="400000"/>
              </a:schemeClr>
            </a:gs>
          </a:gsLst>
          <a:lin ang="5400000" scaled="0"/>
        </a:gradFill>
        <a:effectLst/>
      </p:bgPr>
    </p:bg>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p>
            <a:fld id="{8F6BCBE8-30B0-4476-8762-9236B142003A}" type="datetimeFigureOut">
              <a:rPr lang="en-US" smtClean="0"/>
              <a:pPr/>
              <a:t>4/27/2017</a:t>
            </a:fld>
            <a:endParaRPr lang="en-US" sz="1100" dirty="0">
              <a:solidFill>
                <a:schemeClr val="tx2"/>
              </a:solidFill>
            </a:endParaRPr>
          </a:p>
        </p:txBody>
      </p:sp>
      <p:sp>
        <p:nvSpPr>
          <p:cNvPr id="17" name="Footer Placeholder 16"/>
          <p:cNvSpPr>
            <a:spLocks noGrp="1"/>
          </p:cNvSpPr>
          <p:nvPr>
            <p:ph type="ftr" sz="quarter" idx="11"/>
          </p:nvPr>
        </p:nvSpPr>
        <p:spPr/>
        <p:txBody>
          <a:bodyPr/>
          <a:lstStyle/>
          <a:p>
            <a:pPr algn="r" eaLnBrk="1" latinLnBrk="0" hangingPunct="1"/>
            <a:endParaRPr kumimoji="0" lang="en-US" sz="1100" dirty="0">
              <a:solidFill>
                <a:schemeClr val="tx2"/>
              </a:solidFill>
            </a:endParaRPr>
          </a:p>
        </p:txBody>
      </p:sp>
      <p:sp>
        <p:nvSpPr>
          <p:cNvPr id="29" name="Slide Number Placeholder 28"/>
          <p:cNvSpPr>
            <a:spLocks noGrp="1"/>
          </p:cNvSpPr>
          <p:nvPr>
            <p:ph type="sldNum" sz="quarter" idx="12"/>
          </p:nvPr>
        </p:nvSpPr>
        <p:spPr/>
        <p:txBody>
          <a:body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latin typeface="Arial" pitchFamily="34" charset="0"/>
                <a:cs typeface="Arial" pitchFamily="34" charset="0"/>
              </a:defRPr>
            </a:lvl1pPr>
            <a:extLst/>
          </a:lstStyle>
          <a:p>
            <a:r>
              <a:rPr kumimoji="0" lang="en-US" dirty="0"/>
              <a:t>Click to edit Master title style</a:t>
            </a:r>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baseline="0">
                <a:solidFill>
                  <a:schemeClr val="tx1"/>
                </a:solidFill>
                <a:latin typeface="Arial"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dirty="0"/>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a:t>Click to edit Master title style</a:t>
            </a:r>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F6BCBE8-30B0-4476-8762-9236B142003A}" type="datetimeFigureOut">
              <a:rPr lang="en-US" smtClean="0"/>
              <a:pPr/>
              <a:t>4/27/2017</a:t>
            </a:fld>
            <a:endParaRPr lang="en-US" sz="1100" dirty="0">
              <a:solidFill>
                <a:schemeClr val="tx2"/>
              </a:solidFill>
            </a:endParaRPr>
          </a:p>
        </p:txBody>
      </p:sp>
      <p:sp>
        <p:nvSpPr>
          <p:cNvPr id="6" name="Footer Placeholder 5"/>
          <p:cNvSpPr>
            <a:spLocks noGrp="1"/>
          </p:cNvSpPr>
          <p:nvPr>
            <p:ph type="ftr" sz="quarter" idx="11"/>
          </p:nvPr>
        </p:nvSpPr>
        <p:spPr/>
        <p:txBody>
          <a:bodyPr/>
          <a:lstStyle/>
          <a:p>
            <a:pPr algn="r" eaLnBrk="1" latinLnBrk="0" hangingPunct="1"/>
            <a:endParaRPr kumimoji="0" lang="en-US" sz="1100" dirty="0">
              <a:solidFill>
                <a:schemeClr val="tx2"/>
              </a:solidFill>
            </a:endParaRPr>
          </a:p>
        </p:txBody>
      </p:sp>
      <p:sp>
        <p:nvSpPr>
          <p:cNvPr id="7" name="Slide Number Placeholder 6"/>
          <p:cNvSpPr>
            <a:spLocks noGrp="1"/>
          </p:cNvSpPr>
          <p:nvPr>
            <p:ph type="sldNum" sz="quarter" idx="12"/>
          </p:nvPr>
        </p:nvSpPr>
        <p:spPr/>
        <p:txBody>
          <a:body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a:t>Click to edit Master title style</a:t>
            </a:r>
          </a:p>
        </p:txBody>
      </p:sp>
      <p:sp>
        <p:nvSpPr>
          <p:cNvPr id="3" name="Picture Placeholder 2"/>
          <p:cNvSpPr>
            <a:spLocks noGrp="1"/>
          </p:cNvSpPr>
          <p:nvPr>
            <p:ph type="pic" idx="1"/>
          </p:nvPr>
        </p:nvSpPr>
        <p:spPr>
          <a:xfrm>
            <a:off x="685800" y="1905000"/>
            <a:ext cx="3352800" cy="4953000"/>
          </a:xfrm>
          <a:solidFill>
            <a:schemeClr val="bg2"/>
          </a:solidFill>
        </p:spPr>
        <p:txBody>
          <a:bodyPr/>
          <a:lstStyle>
            <a:lvl1pPr marL="0" indent="0">
              <a:buNone/>
              <a:defRPr sz="3200"/>
            </a:lvl1pPr>
            <a:extLst/>
          </a:lstStyle>
          <a:p>
            <a:r>
              <a:rPr kumimoji="0" lang="en-US" dirty="0"/>
              <a:t>Click icon to add picture</a:t>
            </a:r>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p>
            <a:fld id="{8F6BCBE8-30B0-4476-8762-9236B142003A}" type="datetimeFigureOut">
              <a:rPr lang="en-US" smtClean="0"/>
              <a:pPr/>
              <a:t>4/27/2017</a:t>
            </a:fld>
            <a:endParaRPr lang="en-US" sz="1100" dirty="0">
              <a:solidFill>
                <a:schemeClr val="tx2"/>
              </a:solidFill>
            </a:endParaRPr>
          </a:p>
        </p:txBody>
      </p:sp>
      <p:sp>
        <p:nvSpPr>
          <p:cNvPr id="6" name="Footer Placeholder 5"/>
          <p:cNvSpPr>
            <a:spLocks noGrp="1"/>
          </p:cNvSpPr>
          <p:nvPr>
            <p:ph type="ftr" sz="quarter" idx="11"/>
          </p:nvPr>
        </p:nvSpPr>
        <p:spPr>
          <a:xfrm>
            <a:off x="914400" y="55499"/>
            <a:ext cx="5562600" cy="365125"/>
          </a:xfrm>
        </p:spPr>
        <p:txBody>
          <a:bodyPr/>
          <a:lstStyle/>
          <a:p>
            <a:pPr algn="r" eaLnBrk="1" latinLnBrk="0" hangingPunct="1"/>
            <a:endParaRPr kumimoji="0" lang="en-US" sz="1100" dirty="0">
              <a:solidFill>
                <a:schemeClr val="tx2"/>
              </a:solidFill>
            </a:endParaRPr>
          </a:p>
        </p:txBody>
      </p:sp>
      <p:sp>
        <p:nvSpPr>
          <p:cNvPr id="7" name="Slide Number Placeholder 6"/>
          <p:cNvSpPr>
            <a:spLocks noGrp="1"/>
          </p:cNvSpPr>
          <p:nvPr>
            <p:ph type="sldNum" sz="quarter" idx="12"/>
          </p:nvPr>
        </p:nvSpPr>
        <p:spPr>
          <a:xfrm>
            <a:off x="8610600" y="55499"/>
            <a:ext cx="457200" cy="365125"/>
          </a:xfrm>
        </p:spPr>
        <p:txBody>
          <a:body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F6BCBE8-30B0-4476-8762-9236B142003A}" type="datetimeFigureOut">
              <a:rPr lang="en-US" smtClean="0"/>
              <a:pPr/>
              <a:t>4/27/2017</a:t>
            </a:fld>
            <a:endParaRPr lang="en-US" sz="1100" dirty="0">
              <a:solidFill>
                <a:schemeClr val="tx2"/>
              </a:solidFill>
            </a:endParaRPr>
          </a:p>
        </p:txBody>
      </p:sp>
      <p:sp>
        <p:nvSpPr>
          <p:cNvPr id="5" name="Footer Placeholder 4"/>
          <p:cNvSpPr>
            <a:spLocks noGrp="1"/>
          </p:cNvSpPr>
          <p:nvPr>
            <p:ph type="ftr" sz="quarter" idx="11"/>
          </p:nvPr>
        </p:nvSpPr>
        <p:spPr/>
        <p:txBody>
          <a:bodyPr/>
          <a:lstStyle/>
          <a:p>
            <a:pPr algn="r" eaLnBrk="1" latinLnBrk="0" hangingPunct="1"/>
            <a:endParaRPr kumimoji="0" lang="en-US" sz="1100" dirty="0">
              <a:solidFill>
                <a:schemeClr val="tx2"/>
              </a:solidFill>
            </a:endParaRPr>
          </a:p>
        </p:txBody>
      </p:sp>
      <p:sp>
        <p:nvSpPr>
          <p:cNvPr id="6" name="Slide Number Placeholder 5"/>
          <p:cNvSpPr>
            <a:spLocks noGrp="1"/>
          </p:cNvSpPr>
          <p:nvPr>
            <p:ph type="sldNum" sz="quarter" idx="12"/>
          </p:nvPr>
        </p:nvSpPr>
        <p:spPr/>
        <p:txBody>
          <a:body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p>
            <a:r>
              <a:rPr kumimoji="0" lang="en-US"/>
              <a:t>Click to edit Master title style</a:t>
            </a:r>
          </a:p>
        </p:txBody>
      </p:sp>
      <p:sp>
        <p:nvSpPr>
          <p:cNvPr id="3" name="Vertical Text Placeholder 2"/>
          <p:cNvSpPr>
            <a:spLocks noGrp="1"/>
          </p:cNvSpPr>
          <p:nvPr>
            <p:ph type="body" orient="vert" idx="1"/>
          </p:nvPr>
        </p:nvSpPr>
        <p:spPr>
          <a:xfrm>
            <a:off x="609600" y="274639"/>
            <a:ext cx="5867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F6BCBE8-30B0-4476-8762-9236B142003A}" type="datetimeFigureOut">
              <a:rPr lang="en-US" smtClean="0"/>
              <a:pPr/>
              <a:t>4/27/2017</a:t>
            </a:fld>
            <a:endParaRPr lang="en-US" sz="1100" dirty="0">
              <a:solidFill>
                <a:schemeClr val="tx2"/>
              </a:solidFill>
            </a:endParaRPr>
          </a:p>
        </p:txBody>
      </p:sp>
      <p:sp>
        <p:nvSpPr>
          <p:cNvPr id="5" name="Footer Placeholder 4"/>
          <p:cNvSpPr>
            <a:spLocks noGrp="1"/>
          </p:cNvSpPr>
          <p:nvPr>
            <p:ph type="ftr" sz="quarter" idx="11"/>
          </p:nvPr>
        </p:nvSpPr>
        <p:spPr/>
        <p:txBody>
          <a:bodyPr/>
          <a:lstStyle/>
          <a:p>
            <a:pPr algn="r" eaLnBrk="1" latinLnBrk="0" hangingPunct="1"/>
            <a:endParaRPr kumimoji="0" lang="en-US" sz="1100" dirty="0">
              <a:solidFill>
                <a:schemeClr val="tx2"/>
              </a:solidFill>
            </a:endParaRPr>
          </a:p>
        </p:txBody>
      </p:sp>
      <p:sp>
        <p:nvSpPr>
          <p:cNvPr id="6" name="Slide Number Placeholder 5"/>
          <p:cNvSpPr>
            <a:spLocks noGrp="1"/>
          </p:cNvSpPr>
          <p:nvPr>
            <p:ph type="sldNum" sz="quarter" idx="12"/>
          </p:nvPr>
        </p:nvSpPr>
        <p:spPr/>
        <p:txBody>
          <a:body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rotWithShape="1">
          <a:gsLst>
            <a:gs pos="0">
              <a:schemeClr val="bg1">
                <a:shade val="100000"/>
                <a:satMod val="150000"/>
              </a:schemeClr>
            </a:gs>
            <a:gs pos="65000">
              <a:schemeClr val="bg1">
                <a:shade val="90000"/>
                <a:satMod val="375000"/>
              </a:schemeClr>
            </a:gs>
            <a:gs pos="100000">
              <a:schemeClr val="bg2">
                <a:tint val="88000"/>
                <a:satMod val="40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itchFamily="34" charset="0"/>
                <a:cs typeface="Arial" pitchFamily="34" charset="0"/>
              </a:defRPr>
            </a:lvl1pPr>
            <a:extLst/>
          </a:lstStyle>
          <a:p>
            <a:r>
              <a:rPr kumimoji="0" lang="en-US" dirty="0"/>
              <a:t>Click to edit Master title style</a:t>
            </a:r>
          </a:p>
        </p:txBody>
      </p:sp>
      <p:sp>
        <p:nvSpPr>
          <p:cNvPr id="3" name="Content Placeholder 2"/>
          <p:cNvSpPr>
            <a:spLocks noGrp="1"/>
          </p:cNvSpPr>
          <p:nvPr>
            <p:ph idx="1"/>
          </p:nvPr>
        </p:nvSpPr>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extLst/>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4" name="Date Placeholder 3"/>
          <p:cNvSpPr>
            <a:spLocks noGrp="1"/>
          </p:cNvSpPr>
          <p:nvPr>
            <p:ph type="dt" sz="half" idx="10"/>
          </p:nvPr>
        </p:nvSpPr>
        <p:spPr/>
        <p:txBody>
          <a:bodyPr/>
          <a:lstStyle/>
          <a:p>
            <a:fld id="{8F6BCBE8-30B0-4476-8762-9236B142003A}" type="datetimeFigureOut">
              <a:rPr lang="en-US" smtClean="0"/>
              <a:pPr/>
              <a:t>4/27/2017</a:t>
            </a:fld>
            <a:endParaRPr lang="en-US" sz="1100" dirty="0">
              <a:solidFill>
                <a:schemeClr val="tx2"/>
              </a:solidFill>
            </a:endParaRPr>
          </a:p>
        </p:txBody>
      </p:sp>
      <p:sp>
        <p:nvSpPr>
          <p:cNvPr id="5" name="Footer Placeholder 4"/>
          <p:cNvSpPr>
            <a:spLocks noGrp="1"/>
          </p:cNvSpPr>
          <p:nvPr>
            <p:ph type="ftr" sz="quarter" idx="11"/>
          </p:nvPr>
        </p:nvSpPr>
        <p:spPr/>
        <p:txBody>
          <a:bodyPr/>
          <a:lstStyle/>
          <a:p>
            <a:pPr algn="r" eaLnBrk="1" latinLnBrk="0" hangingPunct="1"/>
            <a:endParaRPr kumimoji="0" lang="en-US" sz="1100" dirty="0">
              <a:solidFill>
                <a:schemeClr val="tx2"/>
              </a:solidFill>
            </a:endParaRPr>
          </a:p>
        </p:txBody>
      </p:sp>
      <p:sp>
        <p:nvSpPr>
          <p:cNvPr id="6" name="Slide Number Placeholder 5"/>
          <p:cNvSpPr>
            <a:spLocks noGrp="1"/>
          </p:cNvSpPr>
          <p:nvPr>
            <p:ph type="sldNum" sz="quarter" idx="12"/>
          </p:nvPr>
        </p:nvSpPr>
        <p:spPr/>
        <p:txBody>
          <a:body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bg>
      <p:bgPr>
        <a:gradFill rotWithShape="1">
          <a:gsLst>
            <a:gs pos="0">
              <a:schemeClr val="bg1">
                <a:shade val="100000"/>
                <a:satMod val="150000"/>
              </a:schemeClr>
            </a:gs>
            <a:gs pos="65000">
              <a:schemeClr val="bg1">
                <a:shade val="90000"/>
                <a:satMod val="375000"/>
              </a:schemeClr>
            </a:gs>
            <a:gs pos="100000">
              <a:schemeClr val="bg2">
                <a:tint val="88000"/>
                <a:satMod val="40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F6BCBE8-30B0-4476-8762-9236B142003A}" type="datetimeFigureOut">
              <a:rPr lang="en-US" smtClean="0"/>
              <a:pPr/>
              <a:t>4/27/2017</a:t>
            </a:fld>
            <a:endParaRPr lang="en-US" sz="1100" dirty="0">
              <a:solidFill>
                <a:schemeClr val="tx2"/>
              </a:solidFill>
            </a:endParaRPr>
          </a:p>
        </p:txBody>
      </p:sp>
      <p:sp>
        <p:nvSpPr>
          <p:cNvPr id="4" name="Footer Placeholder 3"/>
          <p:cNvSpPr>
            <a:spLocks noGrp="1"/>
          </p:cNvSpPr>
          <p:nvPr>
            <p:ph type="ftr" sz="quarter" idx="11"/>
          </p:nvPr>
        </p:nvSpPr>
        <p:spPr/>
        <p:txBody>
          <a:bodyPr/>
          <a:lstStyle/>
          <a:p>
            <a:pPr algn="r" eaLnBrk="1" latinLnBrk="0" hangingPunct="1"/>
            <a:endParaRPr kumimoji="0" lang="en-US" sz="1100" dirty="0">
              <a:solidFill>
                <a:schemeClr val="tx2"/>
              </a:solidFill>
            </a:endParaRPr>
          </a:p>
        </p:txBody>
      </p:sp>
      <p:sp>
        <p:nvSpPr>
          <p:cNvPr id="5" name="Slide Number Placeholder 4"/>
          <p:cNvSpPr>
            <a:spLocks noGrp="1"/>
          </p:cNvSpPr>
          <p:nvPr>
            <p:ph type="sldNum" sz="quarter" idx="12"/>
          </p:nvPr>
        </p:nvSpPr>
        <p:spPr/>
        <p:txBody>
          <a:body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Tree>
    <p:extLst>
      <p:ext uri="{BB962C8B-B14F-4D97-AF65-F5344CB8AC3E}">
        <p14:creationId xmlns:p14="http://schemas.microsoft.com/office/powerpoint/2010/main" val="42354682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8F6BCBE8-30B0-4476-8762-9236B142003A}" type="datetimeFigureOut">
              <a:rPr lang="en-US" smtClean="0"/>
              <a:pPr/>
              <a:t>4/27/2017</a:t>
            </a:fld>
            <a:endParaRPr lang="en-US" sz="1100" dirty="0">
              <a:solidFill>
                <a:schemeClr val="tx2"/>
              </a:solidFill>
            </a:endParaRPr>
          </a:p>
        </p:txBody>
      </p:sp>
      <p:sp>
        <p:nvSpPr>
          <p:cNvPr id="5" name="Footer Placeholder 4"/>
          <p:cNvSpPr>
            <a:spLocks noGrp="1"/>
          </p:cNvSpPr>
          <p:nvPr>
            <p:ph type="ftr" sz="quarter" idx="11"/>
          </p:nvPr>
        </p:nvSpPr>
        <p:spPr/>
        <p:txBody>
          <a:bodyPr/>
          <a:lstStyle/>
          <a:p>
            <a:pPr algn="r" eaLnBrk="1" latinLnBrk="0" hangingPunct="1"/>
            <a:endParaRPr kumimoji="0" lang="en-US" sz="1100" dirty="0">
              <a:solidFill>
                <a:schemeClr val="tx2"/>
              </a:solidFill>
            </a:endParaRPr>
          </a:p>
        </p:txBody>
      </p:sp>
      <p:sp>
        <p:nvSpPr>
          <p:cNvPr id="6" name="Slide Number Placeholder 5"/>
          <p:cNvSpPr>
            <a:spLocks noGrp="1"/>
          </p:cNvSpPr>
          <p:nvPr>
            <p:ph type="sldNum" sz="quarter" idx="12"/>
          </p:nvPr>
        </p:nvSpPr>
        <p:spPr/>
        <p:txBody>
          <a:body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a:t>Click to edit Master title style</a:t>
            </a:r>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p>
            <a:r>
              <a:rPr kumimoji="0" lang="en-US"/>
              <a:t>Click to edit Master title style</a:t>
            </a:r>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F6BCBE8-30B0-4476-8762-9236B142003A}" type="datetimeFigureOut">
              <a:rPr lang="en-US" smtClean="0"/>
              <a:pPr/>
              <a:t>4/27/2017</a:t>
            </a:fld>
            <a:endParaRPr lang="en-US" sz="1100" dirty="0">
              <a:solidFill>
                <a:schemeClr val="tx2"/>
              </a:solidFill>
            </a:endParaRPr>
          </a:p>
        </p:txBody>
      </p:sp>
      <p:sp>
        <p:nvSpPr>
          <p:cNvPr id="6" name="Footer Placeholder 5"/>
          <p:cNvSpPr>
            <a:spLocks noGrp="1"/>
          </p:cNvSpPr>
          <p:nvPr>
            <p:ph type="ftr" sz="quarter" idx="11"/>
          </p:nvPr>
        </p:nvSpPr>
        <p:spPr/>
        <p:txBody>
          <a:bodyPr/>
          <a:lstStyle/>
          <a:p>
            <a:pPr algn="r" eaLnBrk="1" latinLnBrk="0" hangingPunct="1"/>
            <a:endParaRPr kumimoji="0" lang="en-US" sz="1100" dirty="0">
              <a:solidFill>
                <a:schemeClr val="tx2"/>
              </a:solidFill>
            </a:endParaRPr>
          </a:p>
        </p:txBody>
      </p:sp>
      <p:sp>
        <p:nvSpPr>
          <p:cNvPr id="7" name="Slide Number Placeholder 6"/>
          <p:cNvSpPr>
            <a:spLocks noGrp="1"/>
          </p:cNvSpPr>
          <p:nvPr>
            <p:ph type="sldNum" sz="quarter" idx="12"/>
          </p:nvPr>
        </p:nvSpPr>
        <p:spPr/>
        <p:txBody>
          <a:body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a:t>Click to edit Master title style</a:t>
            </a:r>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8F6BCBE8-30B0-4476-8762-9236B142003A}" type="datetimeFigureOut">
              <a:rPr lang="en-US" smtClean="0"/>
              <a:pPr/>
              <a:t>4/27/2017</a:t>
            </a:fld>
            <a:endParaRPr lang="en-US" sz="1100" dirty="0">
              <a:solidFill>
                <a:schemeClr val="tx2"/>
              </a:solidFill>
            </a:endParaRPr>
          </a:p>
        </p:txBody>
      </p:sp>
      <p:sp>
        <p:nvSpPr>
          <p:cNvPr id="8" name="Footer Placeholder 7"/>
          <p:cNvSpPr>
            <a:spLocks noGrp="1"/>
          </p:cNvSpPr>
          <p:nvPr>
            <p:ph type="ftr" sz="quarter" idx="11"/>
          </p:nvPr>
        </p:nvSpPr>
        <p:spPr/>
        <p:txBody>
          <a:bodyPr/>
          <a:lstStyle/>
          <a:p>
            <a:pPr algn="r" eaLnBrk="1" latinLnBrk="0" hangingPunct="1"/>
            <a:endParaRPr kumimoji="0" lang="en-US" sz="1100" dirty="0">
              <a:solidFill>
                <a:schemeClr val="tx2"/>
              </a:solidFill>
            </a:endParaRPr>
          </a:p>
        </p:txBody>
      </p:sp>
      <p:sp>
        <p:nvSpPr>
          <p:cNvPr id="9" name="Slide Number Placeholder 8"/>
          <p:cNvSpPr>
            <a:spLocks noGrp="1"/>
          </p:cNvSpPr>
          <p:nvPr>
            <p:ph type="sldNum" sz="quarter" idx="12"/>
          </p:nvPr>
        </p:nvSpPr>
        <p:spPr/>
        <p:txBody>
          <a:body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29000" y="228600"/>
            <a:ext cx="4495800" cy="685800"/>
          </a:xfrm>
        </p:spPr>
        <p:txBody>
          <a:bodyPr/>
          <a:lstStyle>
            <a:lvl1pPr>
              <a:defRPr sz="4000" cap="none" baseline="0"/>
            </a:lvl1pPr>
            <a:extLst/>
          </a:lstStyle>
          <a:p>
            <a:endParaRPr kumimoji="0" lang="en-US" dirty="0"/>
          </a:p>
        </p:txBody>
      </p:sp>
      <p:sp>
        <p:nvSpPr>
          <p:cNvPr id="3" name="Date Placeholder 2"/>
          <p:cNvSpPr>
            <a:spLocks noGrp="1"/>
          </p:cNvSpPr>
          <p:nvPr>
            <p:ph type="dt" sz="half" idx="10"/>
          </p:nvPr>
        </p:nvSpPr>
        <p:spPr/>
        <p:txBody>
          <a:bodyPr/>
          <a:lstStyle/>
          <a:p>
            <a:fld id="{8F6BCBE8-30B0-4476-8762-9236B142003A}" type="datetimeFigureOut">
              <a:rPr lang="en-US" smtClean="0"/>
              <a:pPr/>
              <a:t>4/27/2017</a:t>
            </a:fld>
            <a:endParaRPr lang="en-US" sz="1100" dirty="0">
              <a:solidFill>
                <a:schemeClr val="tx2"/>
              </a:solidFill>
            </a:endParaRPr>
          </a:p>
        </p:txBody>
      </p:sp>
      <p:sp>
        <p:nvSpPr>
          <p:cNvPr id="4" name="Footer Placeholder 3"/>
          <p:cNvSpPr>
            <a:spLocks noGrp="1"/>
          </p:cNvSpPr>
          <p:nvPr>
            <p:ph type="ftr" sz="quarter" idx="11"/>
          </p:nvPr>
        </p:nvSpPr>
        <p:spPr/>
        <p:txBody>
          <a:bodyPr/>
          <a:lstStyle/>
          <a:p>
            <a:pPr algn="r" eaLnBrk="1" latinLnBrk="0" hangingPunct="1"/>
            <a:endParaRPr kumimoji="0" lang="en-US" sz="1100" dirty="0">
              <a:solidFill>
                <a:schemeClr val="tx2"/>
              </a:solidFill>
            </a:endParaRPr>
          </a:p>
        </p:txBody>
      </p:sp>
      <p:sp>
        <p:nvSpPr>
          <p:cNvPr id="5" name="Slide Number Placeholder 4"/>
          <p:cNvSpPr>
            <a:spLocks noGrp="1"/>
          </p:cNvSpPr>
          <p:nvPr>
            <p:ph type="sldNum" sz="quarter" idx="12"/>
          </p:nvPr>
        </p:nvSpPr>
        <p:spPr/>
        <p:txBody>
          <a:body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pic>
        <p:nvPicPr>
          <p:cNvPr id="6" name="Picture 5" descr="NumberedChainWithTrashCanUnderneath.jpg"/>
          <p:cNvPicPr>
            <a:picLocks noChangeAspect="1"/>
          </p:cNvPicPr>
          <p:nvPr userDrawn="1"/>
        </p:nvPicPr>
        <p:blipFill>
          <a:blip r:embed="rId2" cstate="print"/>
          <a:stretch>
            <a:fillRect/>
          </a:stretch>
        </p:blipFill>
        <p:spPr>
          <a:xfrm>
            <a:off x="1143000" y="0"/>
            <a:ext cx="1904999" cy="685800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ChainBreak 1 Link">
    <p:spTree>
      <p:nvGrpSpPr>
        <p:cNvPr id="1" name=""/>
        <p:cNvGrpSpPr/>
        <p:nvPr/>
      </p:nvGrpSpPr>
      <p:grpSpPr>
        <a:xfrm>
          <a:off x="0" y="0"/>
          <a:ext cx="0" cy="0"/>
          <a:chOff x="0" y="0"/>
          <a:chExt cx="0" cy="0"/>
        </a:xfrm>
      </p:grpSpPr>
      <p:pic>
        <p:nvPicPr>
          <p:cNvPr id="5" name="ChainBreakOneLink.avi">
            <a:hlinkClick r:id="" action="ppaction://media"/>
          </p:cNvPr>
          <p:cNvPicPr>
            <a:picLocks noChangeAspect="1"/>
          </p:cNvPicPr>
          <p:nvPr>
            <a:videoFile r:link="rId2"/>
            <p:extLst>
              <p:ext uri="{DAA4B4D4-6D71-4841-9C94-3DE7FCFB9230}">
                <p14:media xmlns:p14="http://schemas.microsoft.com/office/powerpoint/2010/main" r:link="rId1"/>
              </p:ext>
            </p:extLst>
          </p:nvPr>
        </p:nvPicPr>
        <p:blipFill>
          <a:blip r:embed="rId4" cstate="print"/>
          <a:stretch>
            <a:fillRect/>
          </a:stretch>
        </p:blipFill>
        <p:spPr>
          <a:xfrm>
            <a:off x="0" y="1600200"/>
            <a:ext cx="4680155" cy="3581400"/>
          </a:xfrm>
          <a:prstGeom prst="rect">
            <a:avLst/>
          </a:prstGeom>
        </p:spPr>
      </p:pic>
      <p:pic>
        <p:nvPicPr>
          <p:cNvPr id="1026" name="Picture 2" descr="C:\Users\John\AppData\Local\Microsoft\Windows\Temporary Internet Files\Content.IE5\9RE0T43V\MC900116354[1].wmf"/>
          <p:cNvPicPr>
            <a:picLocks noChangeAspect="1" noChangeArrowheads="1"/>
          </p:cNvPicPr>
          <p:nvPr userDrawn="1"/>
        </p:nvPicPr>
        <p:blipFill>
          <a:blip r:embed="rId5" cstate="print"/>
          <a:srcRect/>
          <a:stretch>
            <a:fillRect/>
          </a:stretch>
        </p:blipFill>
        <p:spPr bwMode="auto">
          <a:xfrm>
            <a:off x="7162800" y="152400"/>
            <a:ext cx="1776679" cy="886054"/>
          </a:xfrm>
          <a:prstGeom prst="rect">
            <a:avLst/>
          </a:prstGeom>
          <a:noFill/>
        </p:spPr>
      </p:pic>
      <p:sp>
        <p:nvSpPr>
          <p:cNvPr id="10" name="Text Placeholder 9"/>
          <p:cNvSpPr>
            <a:spLocks noGrp="1"/>
          </p:cNvSpPr>
          <p:nvPr>
            <p:ph type="body" sz="quarter" idx="10"/>
          </p:nvPr>
        </p:nvSpPr>
        <p:spPr>
          <a:xfrm>
            <a:off x="4724400" y="2209800"/>
            <a:ext cx="4419600" cy="2514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2833"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5"/>
                </p:tgtEl>
              </p:cMediaNode>
            </p:video>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5"/>
                                        </p:tgtEl>
                                      </p:cBhvr>
                                    </p:cmd>
                                  </p:childTnLst>
                                </p:cTn>
                              </p:par>
                            </p:childTnLst>
                          </p:cTn>
                        </p:par>
                      </p:childTnLst>
                    </p:cTn>
                  </p:par>
                </p:childTnLst>
              </p:cTn>
              <p:nextCondLst>
                <p:cond evt="onClick" delay="0">
                  <p:tgtEl>
                    <p:spTgt spid="5"/>
                  </p:tgtEl>
                </p:cond>
              </p:nextCondLst>
            </p:seq>
          </p:childTnLst>
        </p:cTn>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ChainBreaksBallFalls">
    <p:spTree>
      <p:nvGrpSpPr>
        <p:cNvPr id="1" name=""/>
        <p:cNvGrpSpPr/>
        <p:nvPr/>
      </p:nvGrpSpPr>
      <p:grpSpPr>
        <a:xfrm>
          <a:off x="0" y="0"/>
          <a:ext cx="0" cy="0"/>
          <a:chOff x="0" y="0"/>
          <a:chExt cx="0" cy="0"/>
        </a:xfrm>
      </p:grpSpPr>
      <p:pic>
        <p:nvPicPr>
          <p:cNvPr id="7" name="Chain Break Ball Falls.mpg">
            <a:hlinkClick r:id="" action="ppaction://media"/>
          </p:cNvPr>
          <p:cNvPicPr>
            <a:picLocks noRot="1" noChangeAspect="1"/>
          </p:cNvPicPr>
          <p:nvPr userDrawn="1">
            <a:videoFile r:link="rId1"/>
          </p:nvPr>
        </p:nvPicPr>
        <p:blipFill rotWithShape="1">
          <a:blip r:embed="rId3" cstate="print"/>
          <a:srcRect r="68940"/>
          <a:stretch/>
        </p:blipFill>
        <p:spPr>
          <a:xfrm>
            <a:off x="4038600" y="-4572000"/>
            <a:ext cx="8686800" cy="15572678"/>
          </a:xfrm>
          <a:prstGeom prst="rect">
            <a:avLst/>
          </a:prstGeom>
        </p:spPr>
      </p:pic>
      <p:sp>
        <p:nvSpPr>
          <p:cNvPr id="10" name="Text Placeholder 9"/>
          <p:cNvSpPr>
            <a:spLocks noGrp="1"/>
          </p:cNvSpPr>
          <p:nvPr>
            <p:ph type="body" sz="quarter" idx="10"/>
          </p:nvPr>
        </p:nvSpPr>
        <p:spPr>
          <a:xfrm>
            <a:off x="228600" y="1219200"/>
            <a:ext cx="3657600" cy="350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26" name="Picture 2" descr="C:\Users\John\AppData\Local\Microsoft\Windows\Temporary Internet Files\Content.IE5\9RE0T43V\MC900116354[1].wmf"/>
          <p:cNvPicPr>
            <a:picLocks noChangeAspect="1" noChangeArrowheads="1"/>
          </p:cNvPicPr>
          <p:nvPr userDrawn="1"/>
        </p:nvPicPr>
        <p:blipFill>
          <a:blip r:embed="rId4" cstate="print"/>
          <a:srcRect/>
          <a:stretch>
            <a:fillRect/>
          </a:stretch>
        </p:blipFill>
        <p:spPr bwMode="auto">
          <a:xfrm>
            <a:off x="7162800" y="152400"/>
            <a:ext cx="1776679" cy="886054"/>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withEffect">
                                  <p:stCondLst>
                                    <p:cond delay="0"/>
                                  </p:stCondLst>
                                  <p:childTnLst>
                                    <p:cmd type="call" cmd="playFrom(0.0)">
                                      <p:cBhvr>
                                        <p:cTn id="6" dur="15117"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7"/>
                </p:tgtEl>
              </p:cMediaNode>
            </p:video>
          </p:childTnLst>
        </p:cTn>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w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chemeClr val="bg1">
                <a:shade val="100000"/>
                <a:satMod val="150000"/>
              </a:schemeClr>
            </a:gs>
            <a:gs pos="65000">
              <a:schemeClr val="bg1">
                <a:shade val="90000"/>
                <a:satMod val="375000"/>
              </a:schemeClr>
            </a:gs>
            <a:gs pos="100000">
              <a:schemeClr val="bg2">
                <a:tint val="88000"/>
                <a:satMod val="400000"/>
              </a:schemeClr>
            </a:gs>
          </a:gsLst>
          <a:lin ang="5400000" scaled="0"/>
        </a:grad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p>
            <a:r>
              <a:rPr kumimoji="0" lang="en-US" dirty="0"/>
              <a:t>Click to edit Master title style</a:t>
            </a:r>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p>
            <a:pPr lvl="0" eaLnBrk="1" latinLnBrk="0" hangingPunct="1"/>
            <a:r>
              <a:rPr kumimoji="0" lang="en-US" dirty="0"/>
              <a:t>Click to edit Master text styles</a:t>
            </a:r>
          </a:p>
          <a:p>
            <a:pPr lvl="1" eaLnBrk="1" latinLnBrk="0" hangingPunct="1"/>
            <a:r>
              <a:rPr kumimoji="0" lang="en-US" dirty="0"/>
              <a:t>Second level</a:t>
            </a:r>
          </a:p>
          <a:p>
            <a:pPr lvl="2" eaLnBrk="1" latinLnBrk="0" hangingPunct="1"/>
            <a:r>
              <a:rPr kumimoji="0" lang="en-US" dirty="0"/>
              <a:t>Third level</a:t>
            </a:r>
          </a:p>
          <a:p>
            <a:pPr lvl="3" eaLnBrk="1" latinLnBrk="0" hangingPunct="1"/>
            <a:r>
              <a:rPr kumimoji="0" lang="en-US" dirty="0"/>
              <a:t>Fourth level</a:t>
            </a:r>
          </a:p>
          <a:p>
            <a:pPr lvl="4" eaLnBrk="1" latinLnBrk="0" hangingPunct="1"/>
            <a:r>
              <a:rPr kumimoji="0" lang="en-US" dirty="0"/>
              <a:t>Fifth level</a:t>
            </a:r>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8F6BCBE8-30B0-4476-8762-9236B142003A}" type="datetimeFigureOut">
              <a:rPr lang="en-US" smtClean="0"/>
              <a:pPr/>
              <a:t>4/27/2017</a:t>
            </a:fld>
            <a:endParaRPr lang="en-US" sz="1100" dirty="0">
              <a:solidFill>
                <a:schemeClr val="tx2"/>
              </a:solidFill>
            </a:endParaRPr>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pPr algn="r" eaLnBrk="1" latinLnBrk="0" hangingPunct="1"/>
            <a:endParaRPr kumimoji="0" lang="en-US" sz="1100" dirty="0">
              <a:solidFill>
                <a:schemeClr val="tx2"/>
              </a:solidFill>
            </a:endParaRPr>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pic>
        <p:nvPicPr>
          <p:cNvPr id="18" name="Content Placeholder 3"/>
          <p:cNvPicPr>
            <a:picLocks/>
          </p:cNvPicPr>
          <p:nvPr userDrawn="1"/>
        </p:nvPicPr>
        <p:blipFill>
          <a:blip r:embed="rId15" cstate="print"/>
          <a:srcRect/>
          <a:stretch>
            <a:fillRect/>
          </a:stretch>
        </p:blipFill>
        <p:spPr bwMode="auto">
          <a:xfrm>
            <a:off x="7772400" y="117436"/>
            <a:ext cx="1219200" cy="720764"/>
          </a:xfrm>
          <a:prstGeom prst="rect">
            <a:avLst/>
          </a:prstGeom>
          <a:noFill/>
          <a:ln w="9525">
            <a:noFill/>
            <a:miter lim="800000"/>
            <a:headEnd/>
            <a:tailEnd/>
          </a:ln>
        </p:spPr>
      </p:pic>
    </p:spTree>
  </p:cSld>
  <p:clrMap bg1="dk1" tx1="lt1" bg2="dk2" tx2="lt2" accent1="accent1" accent2="accent2" accent3="accent3" accent4="accent4" accent5="accent5" accent6="accent6" hlink="hlink" folHlink="folHlink"/>
  <p:sldLayoutIdLst>
    <p:sldLayoutId id="2147484045" r:id="rId1"/>
    <p:sldLayoutId id="2147484046" r:id="rId2"/>
    <p:sldLayoutId id="2147484057" r:id="rId3"/>
    <p:sldLayoutId id="2147484047" r:id="rId4"/>
    <p:sldLayoutId id="2147484048" r:id="rId5"/>
    <p:sldLayoutId id="2147484049" r:id="rId6"/>
    <p:sldLayoutId id="2147484050" r:id="rId7"/>
    <p:sldLayoutId id="2147484051" r:id="rId8"/>
    <p:sldLayoutId id="2147484056" r:id="rId9"/>
    <p:sldLayoutId id="2147484052" r:id="rId10"/>
    <p:sldLayoutId id="2147484053" r:id="rId11"/>
    <p:sldLayoutId id="2147484054" r:id="rId12"/>
    <p:sldLayoutId id="2147484055" r:id="rId13"/>
  </p:sldLayoutIdLst>
  <p:txStyles>
    <p:titleStyle>
      <a:lvl1pPr algn="l" rtl="0" eaLnBrk="1" latinLnBrk="0" hangingPunct="1">
        <a:spcBef>
          <a:spcPct val="0"/>
        </a:spcBef>
        <a:buNone/>
        <a:defRPr kumimoji="0" sz="4000" kern="1200" spc="-100" baseline="0">
          <a:solidFill>
            <a:schemeClr val="tx2">
              <a:satMod val="200000"/>
            </a:schemeClr>
          </a:solidFill>
          <a:latin typeface="Arial" pitchFamily="34" charset="0"/>
          <a:ea typeface="+mj-ea"/>
          <a:cs typeface="Arial" pitchFamily="34" charset="0"/>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Arial" pitchFamily="34" charset="0"/>
          <a:ea typeface="+mn-ea"/>
          <a:cs typeface="Arial" pitchFamily="34" charset="0"/>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Arial" pitchFamily="34" charset="0"/>
          <a:ea typeface="+mn-ea"/>
          <a:cs typeface="Arial" pitchFamily="34" charset="0"/>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Arial" pitchFamily="34" charset="0"/>
          <a:ea typeface="+mn-ea"/>
          <a:cs typeface="Arial" pitchFamily="34" charset="0"/>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Arial" pitchFamily="34" charset="0"/>
          <a:ea typeface="+mn-ea"/>
          <a:cs typeface="Arial" pitchFamily="34" charset="0"/>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Arial" pitchFamily="34" charset="0"/>
          <a:ea typeface="+mn-ea"/>
          <a:cs typeface="Arial" pitchFamily="34" charset="0"/>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creation.com/search?q=The%20Mystery%20of%20our%20Declining%20Genes"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952501" y="1173960"/>
            <a:ext cx="7315199" cy="1295400"/>
          </a:xfrm>
          <a:prstGeom prst="rect">
            <a:avLst/>
          </a:prstGeom>
        </p:spPr>
        <p:txBody>
          <a:bodyPr vert="horz" lIns="100584" tIns="45720" anchor="b">
            <a:normAutofit/>
          </a:bodyPr>
          <a:lstStyle>
            <a:lvl1pPr marL="0" indent="0" algn="l" rtl="0" eaLnBrk="1" latinLnBrk="0" hangingPunct="1">
              <a:spcBef>
                <a:spcPts val="0"/>
              </a:spcBef>
              <a:buClr>
                <a:schemeClr val="tx2"/>
              </a:buClr>
              <a:buSzPct val="95000"/>
              <a:buFont typeface="Wingdings"/>
              <a:buNone/>
              <a:defRPr kumimoji="0" sz="2000" kern="1200" baseline="0">
                <a:solidFill>
                  <a:schemeClr val="tx1"/>
                </a:solidFill>
                <a:latin typeface="Arial" pitchFamily="34" charset="0"/>
                <a:ea typeface="+mn-ea"/>
                <a:cs typeface="Arial" pitchFamily="34" charset="0"/>
              </a:defRPr>
            </a:lvl1pPr>
            <a:lvl2pPr marL="457200" indent="0" algn="ctr" rtl="0" eaLnBrk="1" latinLnBrk="0" hangingPunct="1">
              <a:spcBef>
                <a:spcPct val="20000"/>
              </a:spcBef>
              <a:buClr>
                <a:schemeClr val="accent2"/>
              </a:buClr>
              <a:buSzPct val="90000"/>
              <a:buFont typeface="Wingdings"/>
              <a:buNone/>
              <a:defRPr kumimoji="0" sz="2600" kern="1200">
                <a:solidFill>
                  <a:schemeClr val="tx1"/>
                </a:solidFill>
                <a:latin typeface="Arial" pitchFamily="34" charset="0"/>
                <a:ea typeface="+mn-ea"/>
                <a:cs typeface="Arial" pitchFamily="34" charset="0"/>
              </a:defRPr>
            </a:lvl2pPr>
            <a:lvl3pPr marL="914400" indent="0" algn="ctr" rtl="0" eaLnBrk="1" latinLnBrk="0" hangingPunct="1">
              <a:spcBef>
                <a:spcPct val="20000"/>
              </a:spcBef>
              <a:buClr>
                <a:schemeClr val="accent2"/>
              </a:buClr>
              <a:buFont typeface="Wingdings 2"/>
              <a:buNone/>
              <a:defRPr kumimoji="0" sz="2400" kern="1200">
                <a:solidFill>
                  <a:schemeClr val="tx1"/>
                </a:solidFill>
                <a:latin typeface="Arial" pitchFamily="34" charset="0"/>
                <a:ea typeface="+mn-ea"/>
                <a:cs typeface="Arial" pitchFamily="34" charset="0"/>
              </a:defRPr>
            </a:lvl3pPr>
            <a:lvl4pPr marL="1371600" indent="0" algn="ctr" rtl="0" eaLnBrk="1" latinLnBrk="0" hangingPunct="1">
              <a:spcBef>
                <a:spcPct val="20000"/>
              </a:spcBef>
              <a:buClr>
                <a:schemeClr val="accent3"/>
              </a:buClr>
              <a:buFont typeface="Wingdings 3"/>
              <a:buNone/>
              <a:defRPr kumimoji="0" sz="2200" kern="1200">
                <a:solidFill>
                  <a:schemeClr val="tx1"/>
                </a:solidFill>
                <a:latin typeface="Arial" pitchFamily="34" charset="0"/>
                <a:ea typeface="+mn-ea"/>
                <a:cs typeface="Arial" pitchFamily="34" charset="0"/>
              </a:defRPr>
            </a:lvl4pPr>
            <a:lvl5pPr marL="1828800" indent="0" algn="ctr" rtl="0" eaLnBrk="1" latinLnBrk="0" hangingPunct="1">
              <a:spcBef>
                <a:spcPct val="20000"/>
              </a:spcBef>
              <a:buClr>
                <a:schemeClr val="accent3"/>
              </a:buClr>
              <a:buFont typeface="Wingdings 2"/>
              <a:buNone/>
              <a:defRPr kumimoji="0" sz="2000" kern="1200">
                <a:solidFill>
                  <a:schemeClr val="tx1"/>
                </a:solidFill>
                <a:latin typeface="Arial" pitchFamily="34" charset="0"/>
                <a:ea typeface="+mn-ea"/>
                <a:cs typeface="Arial" pitchFamily="34" charset="0"/>
              </a:defRPr>
            </a:lvl5pPr>
            <a:lvl6pPr marL="2286000" indent="0" algn="ctr" rtl="0" eaLnBrk="1" latinLnBrk="0" hangingPunct="1">
              <a:spcBef>
                <a:spcPct val="20000"/>
              </a:spcBef>
              <a:buClr>
                <a:schemeClr val="accent3"/>
              </a:buClr>
              <a:buFont typeface="Wingdings 2"/>
              <a:buNone/>
              <a:defRPr kumimoji="0" sz="1800" kern="1200">
                <a:solidFill>
                  <a:schemeClr val="tx1"/>
                </a:solidFill>
                <a:latin typeface="+mn-lt"/>
                <a:ea typeface="+mn-ea"/>
                <a:cs typeface="+mn-cs"/>
              </a:defRPr>
            </a:lvl6pPr>
            <a:lvl7pPr marL="2743200" indent="0" algn="ctr" rtl="0" eaLnBrk="1" latinLnBrk="0" hangingPunct="1">
              <a:spcBef>
                <a:spcPct val="20000"/>
              </a:spcBef>
              <a:buClr>
                <a:schemeClr val="accent4"/>
              </a:buClr>
              <a:buFont typeface="Wingdings 2"/>
              <a:buNone/>
              <a:defRPr kumimoji="0" sz="1600" kern="1200">
                <a:solidFill>
                  <a:schemeClr val="tx1"/>
                </a:solidFill>
                <a:latin typeface="+mn-lt"/>
                <a:ea typeface="+mn-ea"/>
                <a:cs typeface="+mn-cs"/>
              </a:defRPr>
            </a:lvl7pPr>
            <a:lvl8pPr marL="3200400" indent="0" algn="ctr" rtl="0" eaLnBrk="1" latinLnBrk="0" hangingPunct="1">
              <a:spcBef>
                <a:spcPct val="20000"/>
              </a:spcBef>
              <a:buClr>
                <a:schemeClr val="accent4"/>
              </a:buClr>
              <a:buFont typeface="Wingdings 2"/>
              <a:buNone/>
              <a:defRPr kumimoji="0" sz="1600" kern="1200">
                <a:solidFill>
                  <a:schemeClr val="tx1"/>
                </a:solidFill>
                <a:latin typeface="+mn-lt"/>
                <a:ea typeface="+mn-ea"/>
                <a:cs typeface="+mn-cs"/>
              </a:defRPr>
            </a:lvl8pPr>
            <a:lvl9pPr marL="3657600" indent="0" algn="ctr" rtl="0" eaLnBrk="1" latinLnBrk="0" hangingPunct="1">
              <a:spcBef>
                <a:spcPct val="20000"/>
              </a:spcBef>
              <a:buClr>
                <a:schemeClr val="accent4"/>
              </a:buClr>
              <a:buFont typeface="Wingdings 2"/>
              <a:buNone/>
              <a:defRPr kumimoji="0" sz="1600" kern="1200">
                <a:solidFill>
                  <a:schemeClr val="tx1"/>
                </a:solidFill>
                <a:latin typeface="+mn-lt"/>
                <a:ea typeface="+mn-ea"/>
                <a:cs typeface="+mn-cs"/>
              </a:defRPr>
            </a:lvl9pPr>
            <a:extLst/>
          </a:lstStyle>
          <a:p>
            <a:pPr marL="68580" algn="ctr"/>
            <a:r>
              <a:rPr lang="en-US" sz="3600" dirty="0">
                <a:solidFill>
                  <a:schemeClr val="accent4">
                    <a:lumMod val="60000"/>
                    <a:lumOff val="40000"/>
                  </a:schemeClr>
                </a:solidFill>
              </a:rPr>
              <a:t>Are You an Accident of Nature?</a:t>
            </a:r>
          </a:p>
          <a:p>
            <a:pPr marL="68580" lvl="0" algn="ctr"/>
            <a:r>
              <a:rPr lang="en-US" sz="3600" dirty="0">
                <a:solidFill>
                  <a:schemeClr val="accent4">
                    <a:lumMod val="60000"/>
                    <a:lumOff val="40000"/>
                  </a:schemeClr>
                </a:solidFill>
              </a:rPr>
              <a:t>Part </a:t>
            </a:r>
            <a:r>
              <a:rPr lang="en-US" sz="3600" dirty="0" smtClean="0">
                <a:solidFill>
                  <a:schemeClr val="accent4">
                    <a:lumMod val="60000"/>
                    <a:lumOff val="40000"/>
                  </a:schemeClr>
                </a:solidFill>
              </a:rPr>
              <a:t>9</a:t>
            </a:r>
            <a:endParaRPr lang="en-US" sz="3600" dirty="0">
              <a:solidFill>
                <a:schemeClr val="accent4">
                  <a:lumMod val="60000"/>
                  <a:lumOff val="40000"/>
                </a:schemeClr>
              </a:solidFill>
            </a:endParaRPr>
          </a:p>
        </p:txBody>
      </p:sp>
      <p:sp>
        <p:nvSpPr>
          <p:cNvPr id="7" name="Subtitle 2"/>
          <p:cNvSpPr txBox="1">
            <a:spLocks/>
          </p:cNvSpPr>
          <p:nvPr/>
        </p:nvSpPr>
        <p:spPr>
          <a:xfrm>
            <a:off x="1676400" y="2895600"/>
            <a:ext cx="5867400" cy="1143000"/>
          </a:xfrm>
          <a:prstGeom prst="rect">
            <a:avLst/>
          </a:prstGeom>
        </p:spPr>
        <p:txBody>
          <a:bodyPr vert="horz" lIns="100584" tIns="45720" anchor="b">
            <a:normAutofit/>
          </a:bodyPr>
          <a:lstStyle/>
          <a:p>
            <a:pPr marL="0" marR="0" lvl="0" indent="0" algn="ctr" defTabSz="914400" rtl="0" eaLnBrk="1" fontAlgn="auto" latinLnBrk="0" hangingPunct="1">
              <a:lnSpc>
                <a:spcPct val="100000"/>
              </a:lnSpc>
              <a:spcBef>
                <a:spcPts val="0"/>
              </a:spcBef>
              <a:spcAft>
                <a:spcPts val="0"/>
              </a:spcAft>
              <a:buClr>
                <a:schemeClr val="tx2"/>
              </a:buClr>
              <a:buSzPct val="95000"/>
              <a:buFont typeface="Wingdings"/>
              <a:buNone/>
              <a:tabLst/>
              <a:defRPr/>
            </a:pPr>
            <a:r>
              <a:rPr kumimoji="0" lang="en-US" sz="3600" b="1" i="0" strike="noStrike" kern="1200" spc="0" normalizeH="0" noProof="0" dirty="0">
                <a:ln>
                  <a:noFill/>
                </a:ln>
                <a:solidFill>
                  <a:schemeClr val="tx1"/>
                </a:solidFill>
                <a:effectLst/>
                <a:uLnTx/>
                <a:uFillTx/>
                <a:latin typeface="Arial" panose="020B0604020202020204" pitchFamily="34" charset="0"/>
                <a:cs typeface="Arial" panose="020B0604020202020204" pitchFamily="34" charset="0"/>
              </a:rPr>
              <a:t>Humans are going extinct</a:t>
            </a:r>
          </a:p>
        </p:txBody>
      </p:sp>
    </p:spTree>
    <p:extLst>
      <p:ext uri="{BB962C8B-B14F-4D97-AF65-F5344CB8AC3E}">
        <p14:creationId xmlns:p14="http://schemas.microsoft.com/office/powerpoint/2010/main" val="1595117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5355" y="5181600"/>
            <a:ext cx="8077200" cy="914400"/>
          </a:xfrm>
        </p:spPr>
        <p:txBody>
          <a:bodyPr/>
          <a:lstStyle/>
          <a:p>
            <a:r>
              <a:rPr lang="en-US" sz="2400" dirty="0"/>
              <a:t>Proc. Natl. Acad. Sci. USA Vol. 94, pp. 8380–8386, August 1997 </a:t>
            </a:r>
            <a:br>
              <a:rPr lang="en-US" sz="2400" dirty="0"/>
            </a:br>
            <a:r>
              <a:rPr lang="en-US" sz="2400" dirty="0"/>
              <a:t>The high spontaneous mutation rate: Is it a health risk?</a:t>
            </a:r>
          </a:p>
        </p:txBody>
      </p:sp>
      <p:sp>
        <p:nvSpPr>
          <p:cNvPr id="3" name="Content Placeholder 2"/>
          <p:cNvSpPr>
            <a:spLocks noGrp="1"/>
          </p:cNvSpPr>
          <p:nvPr>
            <p:ph idx="1"/>
          </p:nvPr>
        </p:nvSpPr>
        <p:spPr>
          <a:xfrm>
            <a:off x="609600" y="2286000"/>
            <a:ext cx="8077200" cy="2255040"/>
          </a:xfrm>
        </p:spPr>
        <p:txBody>
          <a:bodyPr>
            <a:normAutofit/>
          </a:bodyPr>
          <a:lstStyle/>
          <a:p>
            <a:pPr marL="68580" indent="0">
              <a:buNone/>
            </a:pPr>
            <a:r>
              <a:rPr lang="en-US" sz="3600" b="1" dirty="0"/>
              <a:t>We're inferior to </a:t>
            </a:r>
            <a:r>
              <a:rPr lang="en-US" sz="3600" b="1" dirty="0" err="1"/>
              <a:t>stoneage</a:t>
            </a:r>
            <a:r>
              <a:rPr lang="en-US" sz="3600" b="1" dirty="0"/>
              <a:t> man.</a:t>
            </a:r>
            <a:r>
              <a:rPr lang="en-US" sz="3600" dirty="0"/>
              <a:t> </a:t>
            </a:r>
            <a:r>
              <a:rPr lang="en-US" dirty="0"/>
              <a:t>					</a:t>
            </a:r>
            <a:r>
              <a:rPr lang="en-US" sz="2400" dirty="0"/>
              <a:t>(paraphrase)</a:t>
            </a:r>
            <a:br>
              <a:rPr lang="en-US" sz="2400" dirty="0"/>
            </a:br>
            <a:r>
              <a:rPr lang="en-US" dirty="0"/>
              <a:t>				</a:t>
            </a:r>
            <a:r>
              <a:rPr lang="en-US" sz="3600" dirty="0">
                <a:solidFill>
                  <a:schemeClr val="accent4"/>
                </a:solidFill>
              </a:rPr>
              <a:t>Dr. James F. Crow</a:t>
            </a:r>
            <a:r>
              <a:rPr lang="en-US" dirty="0"/>
              <a:t/>
            </a:r>
            <a:br>
              <a:rPr lang="en-US" dirty="0"/>
            </a:br>
            <a:endParaRPr lang="en-US" dirty="0"/>
          </a:p>
        </p:txBody>
      </p:sp>
    </p:spTree>
    <p:extLst>
      <p:ext uri="{BB962C8B-B14F-4D97-AF65-F5344CB8AC3E}">
        <p14:creationId xmlns:p14="http://schemas.microsoft.com/office/powerpoint/2010/main" val="1029342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7010400" cy="914400"/>
          </a:xfrm>
        </p:spPr>
        <p:txBody>
          <a:bodyPr/>
          <a:lstStyle/>
          <a:p>
            <a:r>
              <a:rPr lang="en-US" sz="3600" dirty="0"/>
              <a:t>Dr. James F. Crow</a:t>
            </a:r>
          </a:p>
        </p:txBody>
      </p:sp>
      <p:sp>
        <p:nvSpPr>
          <p:cNvPr id="3" name="Content Placeholder 2"/>
          <p:cNvSpPr>
            <a:spLocks noGrp="1"/>
          </p:cNvSpPr>
          <p:nvPr>
            <p:ph idx="1"/>
          </p:nvPr>
        </p:nvSpPr>
        <p:spPr>
          <a:xfrm>
            <a:off x="609600" y="1752600"/>
            <a:ext cx="8458200" cy="4572000"/>
          </a:xfrm>
        </p:spPr>
        <p:txBody>
          <a:bodyPr>
            <a:normAutofit fontScale="92500" lnSpcReduction="10000"/>
          </a:bodyPr>
          <a:lstStyle/>
          <a:p>
            <a:r>
              <a:rPr lang="en-US" sz="3900" dirty="0"/>
              <a:t>Perhaps most distinguished geneticist of the 20th century </a:t>
            </a:r>
          </a:p>
          <a:p>
            <a:r>
              <a:rPr lang="en-US" sz="3900" dirty="0"/>
              <a:t>President American Society of Human Genetics</a:t>
            </a:r>
          </a:p>
          <a:p>
            <a:r>
              <a:rPr lang="en-US" sz="3900" dirty="0"/>
              <a:t>President Genetics Society of America</a:t>
            </a:r>
          </a:p>
          <a:p>
            <a:r>
              <a:rPr lang="en-US" sz="3900" dirty="0"/>
              <a:t>National Academy of Sciences</a:t>
            </a:r>
          </a:p>
          <a:p>
            <a:pPr marL="68580" indent="0">
              <a:buNone/>
            </a:pPr>
            <a:r>
              <a:rPr lang="en-US" dirty="0"/>
              <a:t/>
            </a:r>
            <a:br>
              <a:rPr lang="en-US" dirty="0"/>
            </a:br>
            <a:endParaRPr lang="en-US" dirty="0"/>
          </a:p>
        </p:txBody>
      </p:sp>
    </p:spTree>
    <p:extLst>
      <p:ext uri="{BB962C8B-B14F-4D97-AF65-F5344CB8AC3E}">
        <p14:creationId xmlns:p14="http://schemas.microsoft.com/office/powerpoint/2010/main" val="16386001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hidden"/>
                                      </p:to>
                                    </p:set>
                                  </p:childTnLst>
                                </p:cTn>
                              </p:par>
                              <p:par>
                                <p:cTn id="11" presetID="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hidden"/>
                                      </p:to>
                                    </p:set>
                                  </p:childTnLst>
                                </p:cTn>
                              </p:par>
                              <p:par>
                                <p:cTn id="17" presetID="1"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hidden"/>
                                      </p:to>
                                    </p:set>
                                  </p:childTnLst>
                                </p:cTn>
                              </p:par>
                              <p:par>
                                <p:cTn id="23" presetID="1" presetClass="entr" presetSubtype="0"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4800"/>
            <a:ext cx="6400800" cy="914400"/>
          </a:xfrm>
        </p:spPr>
        <p:txBody>
          <a:bodyPr/>
          <a:lstStyle/>
          <a:p>
            <a:endParaRPr lang="en-US" sz="3600" dirty="0"/>
          </a:p>
        </p:txBody>
      </p:sp>
      <p:sp>
        <p:nvSpPr>
          <p:cNvPr id="3" name="Content Placeholder 2"/>
          <p:cNvSpPr>
            <a:spLocks noGrp="1"/>
          </p:cNvSpPr>
          <p:nvPr>
            <p:ph idx="1"/>
          </p:nvPr>
        </p:nvSpPr>
        <p:spPr>
          <a:xfrm>
            <a:off x="838200" y="1447800"/>
            <a:ext cx="8001000" cy="4907760"/>
          </a:xfrm>
        </p:spPr>
        <p:txBody>
          <a:bodyPr>
            <a:normAutofit/>
          </a:bodyPr>
          <a:lstStyle/>
          <a:p>
            <a:pPr marL="68580" indent="0">
              <a:buNone/>
            </a:pPr>
            <a:r>
              <a:rPr lang="en-US" sz="4200" b="1" dirty="0"/>
              <a:t>No geneticist doubts man degenerating</a:t>
            </a:r>
          </a:p>
          <a:p>
            <a:pPr marL="68580" indent="0">
              <a:buNone/>
            </a:pPr>
            <a:r>
              <a:rPr lang="en-US" sz="3800" b="1" dirty="0"/>
              <a:t>		</a:t>
            </a:r>
            <a:r>
              <a:rPr lang="en-US" sz="3600" dirty="0">
                <a:solidFill>
                  <a:schemeClr val="accent4"/>
                </a:solidFill>
              </a:rPr>
              <a:t>Dr. Alexey S. </a:t>
            </a:r>
            <a:r>
              <a:rPr lang="en-US" sz="3600" dirty="0" err="1">
                <a:solidFill>
                  <a:schemeClr val="accent4"/>
                </a:solidFill>
              </a:rPr>
              <a:t>Kondroshov</a:t>
            </a:r>
            <a:endParaRPr lang="en-US" sz="3800" b="1" dirty="0">
              <a:solidFill>
                <a:schemeClr val="accent4"/>
              </a:solidFill>
            </a:endParaRPr>
          </a:p>
          <a:p>
            <a:pPr>
              <a:buFontTx/>
              <a:buChar char="-"/>
            </a:pPr>
            <a:endParaRPr lang="en-US" dirty="0"/>
          </a:p>
          <a:p>
            <a:pPr marL="68580" indent="0">
              <a:buNone/>
            </a:pPr>
            <a:endParaRPr lang="en-US" dirty="0"/>
          </a:p>
        </p:txBody>
      </p:sp>
    </p:spTree>
    <p:extLst>
      <p:ext uri="{BB962C8B-B14F-4D97-AF65-F5344CB8AC3E}">
        <p14:creationId xmlns:p14="http://schemas.microsoft.com/office/powerpoint/2010/main" val="17758689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381000"/>
            <a:ext cx="6400800" cy="914400"/>
          </a:xfrm>
        </p:spPr>
        <p:txBody>
          <a:bodyPr/>
          <a:lstStyle/>
          <a:p>
            <a:r>
              <a:rPr lang="en-US" sz="3600" dirty="0"/>
              <a:t>Dr.  </a:t>
            </a:r>
            <a:r>
              <a:rPr lang="en-US" sz="3600" dirty="0" err="1"/>
              <a:t>Kondroshov</a:t>
            </a:r>
            <a:endParaRPr lang="en-US" sz="3600" dirty="0"/>
          </a:p>
        </p:txBody>
      </p:sp>
      <p:sp>
        <p:nvSpPr>
          <p:cNvPr id="3" name="Content Placeholder 2"/>
          <p:cNvSpPr>
            <a:spLocks noGrp="1"/>
          </p:cNvSpPr>
          <p:nvPr>
            <p:ph idx="1"/>
          </p:nvPr>
        </p:nvSpPr>
        <p:spPr>
          <a:xfrm>
            <a:off x="838200" y="1524000"/>
            <a:ext cx="7772400" cy="4907760"/>
          </a:xfrm>
        </p:spPr>
        <p:txBody>
          <a:bodyPr>
            <a:normAutofit/>
          </a:bodyPr>
          <a:lstStyle/>
          <a:p>
            <a:pPr marL="68580" indent="0">
              <a:buNone/>
            </a:pPr>
            <a:r>
              <a:rPr lang="en-US" sz="3600" dirty="0"/>
              <a:t>Highly distinguished geneticist</a:t>
            </a:r>
          </a:p>
          <a:p>
            <a:pPr marL="68580" indent="0">
              <a:buNone/>
            </a:pPr>
            <a:r>
              <a:rPr lang="en-US" sz="3600" dirty="0" err="1"/>
              <a:t>Univ</a:t>
            </a:r>
            <a:r>
              <a:rPr lang="en-US" sz="3600" dirty="0"/>
              <a:t> of Michigan</a:t>
            </a:r>
            <a:r>
              <a:rPr lang="en-US" dirty="0"/>
              <a:t> </a:t>
            </a:r>
          </a:p>
          <a:p>
            <a:pPr marL="68580" indent="0">
              <a:buNone/>
            </a:pPr>
            <a:endParaRPr lang="en-US" dirty="0"/>
          </a:p>
          <a:p>
            <a:pPr marL="68580" indent="0">
              <a:buNone/>
            </a:pPr>
            <a:r>
              <a:rPr lang="en-US" sz="2400" dirty="0"/>
              <a:t>Sources: </a:t>
            </a:r>
            <a:br>
              <a:rPr lang="en-US" sz="2400" dirty="0"/>
            </a:br>
            <a:r>
              <a:rPr lang="en-US" sz="2400" dirty="0"/>
              <a:t>1) Told John Sanford this.</a:t>
            </a:r>
            <a:br>
              <a:rPr lang="en-US" sz="2400" dirty="0"/>
            </a:br>
            <a:r>
              <a:rPr lang="en-US" sz="2400" dirty="0"/>
              <a:t>2) See his paper "Deleterious mutations and the evolution of sexual reproduction" Nature 336, 435 - 440. </a:t>
            </a:r>
            <a:endParaRPr lang="en-US" dirty="0"/>
          </a:p>
        </p:txBody>
      </p:sp>
    </p:spTree>
    <p:extLst>
      <p:ext uri="{BB962C8B-B14F-4D97-AF65-F5344CB8AC3E}">
        <p14:creationId xmlns:p14="http://schemas.microsoft.com/office/powerpoint/2010/main" val="4164702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4800"/>
            <a:ext cx="6400800" cy="914400"/>
          </a:xfrm>
        </p:spPr>
        <p:txBody>
          <a:bodyPr/>
          <a:lstStyle/>
          <a:p>
            <a:endParaRPr lang="en-US" sz="3600" dirty="0"/>
          </a:p>
        </p:txBody>
      </p:sp>
      <p:sp>
        <p:nvSpPr>
          <p:cNvPr id="3" name="Content Placeholder 2"/>
          <p:cNvSpPr>
            <a:spLocks noGrp="1"/>
          </p:cNvSpPr>
          <p:nvPr>
            <p:ph idx="1"/>
          </p:nvPr>
        </p:nvSpPr>
        <p:spPr>
          <a:xfrm>
            <a:off x="609600" y="1447800"/>
            <a:ext cx="8077200" cy="4572000"/>
          </a:xfrm>
        </p:spPr>
        <p:txBody>
          <a:bodyPr>
            <a:normAutofit/>
          </a:bodyPr>
          <a:lstStyle/>
          <a:p>
            <a:pPr marL="68580" indent="0">
              <a:buNone/>
            </a:pPr>
            <a:r>
              <a:rPr lang="en-US" sz="3600" b="1" dirty="0"/>
              <a:t>We're degenerating at 1-5% per generation.</a:t>
            </a:r>
            <a:r>
              <a:rPr lang="en-US" sz="3600" dirty="0"/>
              <a:t> </a:t>
            </a:r>
          </a:p>
          <a:p>
            <a:pPr marL="68580" indent="0">
              <a:buNone/>
            </a:pPr>
            <a:r>
              <a:rPr lang="en-US" b="1" dirty="0"/>
              <a:t>				</a:t>
            </a:r>
            <a:r>
              <a:rPr lang="en-US" sz="3600" dirty="0">
                <a:solidFill>
                  <a:schemeClr val="accent4"/>
                </a:solidFill>
              </a:rPr>
              <a:t>Dr. Michael Lynch</a:t>
            </a:r>
            <a:r>
              <a:rPr lang="en-US" sz="3600" dirty="0"/>
              <a:t> </a:t>
            </a:r>
          </a:p>
          <a:p>
            <a:pPr marL="68580" indent="0">
              <a:buNone/>
            </a:pPr>
            <a:endParaRPr lang="en-US" dirty="0"/>
          </a:p>
          <a:p>
            <a:pPr marL="68580" indent="0">
              <a:buNone/>
            </a:pPr>
            <a:endParaRPr lang="en-US" dirty="0"/>
          </a:p>
        </p:txBody>
      </p:sp>
    </p:spTree>
    <p:extLst>
      <p:ext uri="{BB962C8B-B14F-4D97-AF65-F5344CB8AC3E}">
        <p14:creationId xmlns:p14="http://schemas.microsoft.com/office/powerpoint/2010/main" val="15961891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381000"/>
            <a:ext cx="6400800" cy="914400"/>
          </a:xfrm>
        </p:spPr>
        <p:txBody>
          <a:bodyPr/>
          <a:lstStyle/>
          <a:p>
            <a:r>
              <a:rPr lang="en-US" sz="3600" dirty="0">
                <a:solidFill>
                  <a:schemeClr val="accent4"/>
                </a:solidFill>
              </a:rPr>
              <a:t>Dr. Michael Lynch</a:t>
            </a:r>
            <a:endParaRPr lang="en-US" sz="3600" dirty="0"/>
          </a:p>
        </p:txBody>
      </p:sp>
      <p:sp>
        <p:nvSpPr>
          <p:cNvPr id="3" name="Content Placeholder 2"/>
          <p:cNvSpPr>
            <a:spLocks noGrp="1"/>
          </p:cNvSpPr>
          <p:nvPr>
            <p:ph idx="1"/>
          </p:nvPr>
        </p:nvSpPr>
        <p:spPr>
          <a:xfrm>
            <a:off x="838200" y="1524000"/>
            <a:ext cx="7772400" cy="4907760"/>
          </a:xfrm>
        </p:spPr>
        <p:txBody>
          <a:bodyPr>
            <a:normAutofit/>
          </a:bodyPr>
          <a:lstStyle/>
          <a:p>
            <a:pPr marL="68580" indent="0">
              <a:buNone/>
            </a:pPr>
            <a:r>
              <a:rPr lang="en-US" sz="3600" dirty="0"/>
              <a:t>Evolutionary geneticist </a:t>
            </a:r>
          </a:p>
          <a:p>
            <a:pPr marL="68580" indent="0">
              <a:buNone/>
            </a:pPr>
            <a:r>
              <a:rPr lang="en-US" sz="3600" dirty="0"/>
              <a:t>National Academy of Sciences</a:t>
            </a:r>
            <a:endParaRPr lang="en-US" sz="2400" dirty="0"/>
          </a:p>
          <a:p>
            <a:pPr marL="68580" indent="0">
              <a:buNone/>
            </a:pPr>
            <a:endParaRPr lang="en-US" dirty="0"/>
          </a:p>
        </p:txBody>
      </p:sp>
      <p:sp>
        <p:nvSpPr>
          <p:cNvPr id="4" name="Rectangle 3"/>
          <p:cNvSpPr/>
          <p:nvPr/>
        </p:nvSpPr>
        <p:spPr>
          <a:xfrm>
            <a:off x="955646" y="3733800"/>
            <a:ext cx="6781800" cy="1077218"/>
          </a:xfrm>
          <a:prstGeom prst="rect">
            <a:avLst/>
          </a:prstGeom>
        </p:spPr>
        <p:txBody>
          <a:bodyPr wrap="square">
            <a:spAutoFit/>
          </a:bodyPr>
          <a:lstStyle/>
          <a:p>
            <a:r>
              <a:rPr lang="en-US" sz="3200" dirty="0"/>
              <a:t>Proceeding of the National Academy of Science PNAS 107:961-968 </a:t>
            </a:r>
          </a:p>
        </p:txBody>
      </p:sp>
    </p:spTree>
    <p:extLst>
      <p:ext uri="{BB962C8B-B14F-4D97-AF65-F5344CB8AC3E}">
        <p14:creationId xmlns:p14="http://schemas.microsoft.com/office/powerpoint/2010/main" val="42212786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4800"/>
            <a:ext cx="6400800" cy="914400"/>
          </a:xfrm>
        </p:spPr>
        <p:txBody>
          <a:bodyPr/>
          <a:lstStyle/>
          <a:p>
            <a:endParaRPr lang="en-US" sz="3600" dirty="0"/>
          </a:p>
        </p:txBody>
      </p:sp>
      <p:sp>
        <p:nvSpPr>
          <p:cNvPr id="3" name="Content Placeholder 2"/>
          <p:cNvSpPr>
            <a:spLocks noGrp="1"/>
          </p:cNvSpPr>
          <p:nvPr>
            <p:ph idx="1"/>
          </p:nvPr>
        </p:nvSpPr>
        <p:spPr>
          <a:xfrm>
            <a:off x="304800" y="1447800"/>
            <a:ext cx="8686800" cy="3733800"/>
          </a:xfrm>
        </p:spPr>
        <p:txBody>
          <a:bodyPr>
            <a:normAutofit fontScale="92500"/>
          </a:bodyPr>
          <a:lstStyle/>
          <a:p>
            <a:pPr marL="68580" indent="0" algn="ctr">
              <a:buNone/>
            </a:pPr>
            <a:r>
              <a:rPr lang="en-US" sz="4600" dirty="0"/>
              <a:t/>
            </a:r>
            <a:br>
              <a:rPr lang="en-US" sz="4600" dirty="0"/>
            </a:br>
            <a:r>
              <a:rPr lang="en-US" sz="4200" dirty="0"/>
              <a:t>Foregoing slides adapted from DVD </a:t>
            </a:r>
            <a:br>
              <a:rPr lang="en-US" sz="4200" dirty="0"/>
            </a:br>
            <a:r>
              <a:rPr lang="en-US" sz="4200" dirty="0"/>
              <a:t/>
            </a:r>
            <a:br>
              <a:rPr lang="en-US" sz="4200" dirty="0"/>
            </a:br>
            <a:r>
              <a:rPr lang="en-US" sz="4200" u="sng" dirty="0">
                <a:hlinkClick r:id="rId3"/>
              </a:rPr>
              <a:t>The Mystery of our Declining Genes</a:t>
            </a:r>
            <a:r>
              <a:rPr lang="en-US" sz="4200" dirty="0"/>
              <a:t> </a:t>
            </a:r>
            <a:br>
              <a:rPr lang="en-US" sz="4200" dirty="0"/>
            </a:br>
            <a:r>
              <a:rPr lang="en-US" sz="4200" dirty="0"/>
              <a:t/>
            </a:r>
            <a:br>
              <a:rPr lang="en-US" sz="4200" dirty="0"/>
            </a:br>
            <a:r>
              <a:rPr lang="en-US" sz="4200" dirty="0"/>
              <a:t>by Dr. John C. Sanford</a:t>
            </a:r>
          </a:p>
          <a:p>
            <a:pPr marL="68580" indent="0">
              <a:buNone/>
            </a:pPr>
            <a:endParaRPr lang="en-US" dirty="0"/>
          </a:p>
        </p:txBody>
      </p:sp>
    </p:spTree>
    <p:extLst>
      <p:ext uri="{BB962C8B-B14F-4D97-AF65-F5344CB8AC3E}">
        <p14:creationId xmlns:p14="http://schemas.microsoft.com/office/powerpoint/2010/main" val="3786078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p:cNvPicPr>
            <a:picLocks noGrp="1" noChangeAspect="1"/>
          </p:cNvPicPr>
          <p:nvPr>
            <p:ph idx="1"/>
          </p:nvPr>
        </p:nvPicPr>
        <p:blipFill rotWithShape="1">
          <a:blip r:embed="rId3" cstate="print">
            <a:extLst>
              <a:ext uri="{28A0092B-C50C-407E-A947-70E740481C1C}">
                <a14:useLocalDpi xmlns:a14="http://schemas.microsoft.com/office/drawing/2010/main" val="0"/>
              </a:ext>
            </a:extLst>
          </a:blip>
          <a:srcRect l="29348" r="19783"/>
          <a:stretch/>
        </p:blipFill>
        <p:spPr>
          <a:xfrm>
            <a:off x="4724399" y="685800"/>
            <a:ext cx="3962401" cy="5842000"/>
          </a:xfrm>
        </p:spPr>
      </p:pic>
      <p:sp>
        <p:nvSpPr>
          <p:cNvPr id="6" name="TextBox 5"/>
          <p:cNvSpPr txBox="1"/>
          <p:nvPr/>
        </p:nvSpPr>
        <p:spPr>
          <a:xfrm>
            <a:off x="1905000" y="1752600"/>
            <a:ext cx="914400" cy="914400"/>
          </a:xfrm>
          <a:prstGeom prst="rect">
            <a:avLst/>
          </a:prstGeom>
        </p:spPr>
        <p:txBody>
          <a:bodyPr vert="horz" wrap="none" lIns="100584" tIns="45720" rtlCol="0" anchor="b">
            <a:normAutofit fontScale="92500" lnSpcReduction="20000"/>
          </a:bodyPr>
          <a:lstStyle/>
          <a:p>
            <a:pPr algn="ctr">
              <a:buClr>
                <a:schemeClr val="tx2"/>
              </a:buClr>
              <a:buSzPct val="95000"/>
            </a:pPr>
            <a:r>
              <a:rPr lang="en-US" sz="3600" dirty="0">
                <a:latin typeface="Arial" pitchFamily="34" charset="0"/>
                <a:cs typeface="Arial" pitchFamily="34" charset="0"/>
              </a:rPr>
              <a:t>By  Dr. J. C. Sanford</a:t>
            </a:r>
          </a:p>
          <a:p>
            <a:pPr algn="ctr">
              <a:buClr>
                <a:schemeClr val="tx2"/>
              </a:buClr>
              <a:buSzPct val="95000"/>
            </a:pPr>
            <a:r>
              <a:rPr lang="en-US" sz="3600" dirty="0">
                <a:latin typeface="Arial" pitchFamily="34" charset="0"/>
                <a:cs typeface="Arial" pitchFamily="34" charset="0"/>
              </a:rPr>
              <a:t>FMS Publications</a:t>
            </a:r>
          </a:p>
        </p:txBody>
      </p:sp>
    </p:spTree>
    <p:extLst>
      <p:ext uri="{BB962C8B-B14F-4D97-AF65-F5344CB8AC3E}">
        <p14:creationId xmlns:p14="http://schemas.microsoft.com/office/powerpoint/2010/main" val="80274721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Can small changes add up?</a:t>
            </a:r>
          </a:p>
        </p:txBody>
      </p:sp>
      <p:sp>
        <p:nvSpPr>
          <p:cNvPr id="3" name="Content Placeholder 2"/>
          <p:cNvSpPr>
            <a:spLocks noGrp="1"/>
          </p:cNvSpPr>
          <p:nvPr>
            <p:ph idx="1"/>
          </p:nvPr>
        </p:nvSpPr>
        <p:spPr>
          <a:xfrm>
            <a:off x="838200" y="1600200"/>
            <a:ext cx="7772400" cy="4572000"/>
          </a:xfrm>
        </p:spPr>
        <p:txBody>
          <a:bodyPr/>
          <a:lstStyle/>
          <a:p>
            <a:pPr marL="68580" indent="0">
              <a:buNone/>
            </a:pPr>
            <a:r>
              <a:rPr lang="en-US" sz="3600" dirty="0"/>
              <a:t>Sequenced DNA of both </a:t>
            </a:r>
            <a:br>
              <a:rPr lang="en-US" sz="3600" dirty="0"/>
            </a:br>
            <a:r>
              <a:rPr lang="en-US" sz="3600" dirty="0"/>
              <a:t>Chimps and Humans</a:t>
            </a:r>
          </a:p>
          <a:p>
            <a:endParaRPr lang="en-US" dirty="0"/>
          </a:p>
        </p:txBody>
      </p:sp>
    </p:spTree>
    <p:extLst>
      <p:ext uri="{BB962C8B-B14F-4D97-AF65-F5344CB8AC3E}">
        <p14:creationId xmlns:p14="http://schemas.microsoft.com/office/powerpoint/2010/main" val="59555661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Chimps become Humans?</a:t>
            </a:r>
          </a:p>
        </p:txBody>
      </p:sp>
      <p:sp>
        <p:nvSpPr>
          <p:cNvPr id="3" name="Content Placeholder 2"/>
          <p:cNvSpPr>
            <a:spLocks noGrp="1"/>
          </p:cNvSpPr>
          <p:nvPr>
            <p:ph idx="1"/>
          </p:nvPr>
        </p:nvSpPr>
        <p:spPr>
          <a:xfrm>
            <a:off x="838200" y="1600200"/>
            <a:ext cx="7772400" cy="4572000"/>
          </a:xfrm>
        </p:spPr>
        <p:txBody>
          <a:bodyPr/>
          <a:lstStyle/>
          <a:p>
            <a:r>
              <a:rPr lang="en-US" dirty="0"/>
              <a:t>Evolutionists estimate 40,000,000 mutation events comprising 125,000,000 DNA nucleotide differences </a:t>
            </a:r>
          </a:p>
          <a:p>
            <a:r>
              <a:rPr lang="en-US" dirty="0"/>
              <a:t>To be true it would require 100 mutations per generation to get “locked into” a genome</a:t>
            </a:r>
          </a:p>
          <a:p>
            <a:r>
              <a:rPr lang="en-US" dirty="0" smtClean="0"/>
              <a:t>Not remotely possible</a:t>
            </a:r>
            <a:r>
              <a:rPr lang="en-US" dirty="0"/>
              <a:t/>
            </a:r>
            <a:br>
              <a:rPr lang="en-US" dirty="0"/>
            </a:br>
            <a:endParaRPr lang="en-US" dirty="0"/>
          </a:p>
        </p:txBody>
      </p:sp>
    </p:spTree>
    <p:extLst>
      <p:ext uri="{BB962C8B-B14F-4D97-AF65-F5344CB8AC3E}">
        <p14:creationId xmlns:p14="http://schemas.microsoft.com/office/powerpoint/2010/main" val="1404068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hidden"/>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hidden"/>
                                      </p:to>
                                    </p:set>
                                  </p:childTnLst>
                                </p:cTn>
                              </p:par>
                              <p:par>
                                <p:cTn id="13" presetID="1"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Miscarriages</a:t>
            </a:r>
          </a:p>
        </p:txBody>
      </p:sp>
      <p:sp>
        <p:nvSpPr>
          <p:cNvPr id="3" name="Content Placeholder 2"/>
          <p:cNvSpPr>
            <a:spLocks noGrp="1"/>
          </p:cNvSpPr>
          <p:nvPr>
            <p:ph idx="1"/>
          </p:nvPr>
        </p:nvSpPr>
        <p:spPr>
          <a:xfrm>
            <a:off x="914400" y="1783560"/>
            <a:ext cx="7543800" cy="3702840"/>
          </a:xfrm>
        </p:spPr>
        <p:txBody>
          <a:bodyPr>
            <a:normAutofit/>
          </a:bodyPr>
          <a:lstStyle/>
          <a:p>
            <a:r>
              <a:rPr lang="en-US" sz="3600" dirty="0"/>
              <a:t>Roughly 15% of pregnancies</a:t>
            </a:r>
          </a:p>
          <a:p>
            <a:r>
              <a:rPr lang="en-US" sz="3600" dirty="0"/>
              <a:t>Genetic and chromosomal errors are the most common cause</a:t>
            </a:r>
          </a:p>
        </p:txBody>
      </p:sp>
    </p:spTree>
    <p:extLst>
      <p:ext uri="{BB962C8B-B14F-4D97-AF65-F5344CB8AC3E}">
        <p14:creationId xmlns:p14="http://schemas.microsoft.com/office/powerpoint/2010/main" val="1256496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hidden"/>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200" y="322594"/>
            <a:ext cx="2971800" cy="783336"/>
          </a:xfrm>
        </p:spPr>
        <p:txBody>
          <a:bodyPr/>
          <a:lstStyle/>
          <a:p>
            <a:r>
              <a:rPr lang="en-US" dirty="0" smtClean="0"/>
              <a:t>Conclusion</a:t>
            </a:r>
            <a:endParaRPr lang="en-US" dirty="0"/>
          </a:p>
        </p:txBody>
      </p:sp>
      <p:sp>
        <p:nvSpPr>
          <p:cNvPr id="3" name="Content Placeholder 2"/>
          <p:cNvSpPr>
            <a:spLocks noGrp="1"/>
          </p:cNvSpPr>
          <p:nvPr>
            <p:ph idx="1"/>
          </p:nvPr>
        </p:nvSpPr>
        <p:spPr>
          <a:xfrm>
            <a:off x="533400" y="1371600"/>
            <a:ext cx="8001000" cy="4929096"/>
          </a:xfrm>
        </p:spPr>
        <p:txBody>
          <a:bodyPr>
            <a:noAutofit/>
          </a:bodyPr>
          <a:lstStyle/>
          <a:p>
            <a:r>
              <a:rPr lang="en-US" sz="3600" dirty="0" smtClean="0"/>
              <a:t>Modern genetics has discovered that the DNA of humans is declining.</a:t>
            </a:r>
          </a:p>
          <a:p>
            <a:r>
              <a:rPr lang="en-US" sz="3600" dirty="0" smtClean="0"/>
              <a:t>We will eventually go extinct, </a:t>
            </a:r>
            <a:br>
              <a:rPr lang="en-US" sz="3600" dirty="0" smtClean="0"/>
            </a:br>
            <a:r>
              <a:rPr lang="en-US" sz="3600" dirty="0" smtClean="0"/>
              <a:t>if God does not intervene.</a:t>
            </a:r>
          </a:p>
          <a:p>
            <a:r>
              <a:rPr lang="en-US" sz="3600" dirty="0" smtClean="0"/>
              <a:t>The rate of mutations and miscarriages supports that humans must have been created fairly recently.</a:t>
            </a:r>
          </a:p>
        </p:txBody>
      </p:sp>
    </p:spTree>
    <p:extLst>
      <p:ext uri="{BB962C8B-B14F-4D97-AF65-F5344CB8AC3E}">
        <p14:creationId xmlns:p14="http://schemas.microsoft.com/office/powerpoint/2010/main" val="4218238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hidden"/>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hidden"/>
                                      </p:to>
                                    </p:set>
                                  </p:childTnLst>
                                </p:cTn>
                              </p:par>
                              <p:par>
                                <p:cTn id="13" presetID="1"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914400"/>
            <a:ext cx="7924800" cy="914400"/>
          </a:xfrm>
        </p:spPr>
        <p:txBody>
          <a:bodyPr/>
          <a:lstStyle/>
          <a:p>
            <a:pPr marL="68580" indent="0"/>
            <a:r>
              <a:rPr lang="en-US" sz="3600" dirty="0"/>
              <a:t>Give your own presentations. </a:t>
            </a:r>
          </a:p>
        </p:txBody>
      </p:sp>
      <p:sp>
        <p:nvSpPr>
          <p:cNvPr id="3" name="Content Placeholder 2"/>
          <p:cNvSpPr>
            <a:spLocks noGrp="1"/>
          </p:cNvSpPr>
          <p:nvPr>
            <p:ph idx="1"/>
          </p:nvPr>
        </p:nvSpPr>
        <p:spPr>
          <a:xfrm>
            <a:off x="2362200" y="3733800"/>
            <a:ext cx="4038600" cy="990600"/>
          </a:xfrm>
        </p:spPr>
        <p:txBody>
          <a:bodyPr>
            <a:normAutofit/>
          </a:bodyPr>
          <a:lstStyle/>
          <a:p>
            <a:pPr marL="68580" indent="0">
              <a:buNone/>
            </a:pPr>
            <a:r>
              <a:rPr lang="en-US" sz="4000" dirty="0" smtClean="0"/>
              <a:t>Educate7.com</a:t>
            </a:r>
            <a:endParaRPr lang="en-US" sz="4000" dirty="0"/>
          </a:p>
        </p:txBody>
      </p:sp>
      <p:sp>
        <p:nvSpPr>
          <p:cNvPr id="4" name="Content Placeholder 2"/>
          <p:cNvSpPr txBox="1">
            <a:spLocks/>
          </p:cNvSpPr>
          <p:nvPr/>
        </p:nvSpPr>
        <p:spPr>
          <a:xfrm>
            <a:off x="628650" y="4876800"/>
            <a:ext cx="8039100" cy="1447800"/>
          </a:xfrm>
          <a:prstGeom prst="rect">
            <a:avLst/>
          </a:prstGeom>
        </p:spPr>
        <p:txBody>
          <a:bodyPr vert="horz">
            <a:normAutofit/>
          </a:bodyPr>
          <a:lst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Arial" pitchFamily="34" charset="0"/>
                <a:ea typeface="+mn-ea"/>
                <a:cs typeface="Arial" pitchFamily="34" charset="0"/>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Arial" pitchFamily="34" charset="0"/>
                <a:ea typeface="+mn-ea"/>
                <a:cs typeface="Arial" pitchFamily="34" charset="0"/>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Arial" pitchFamily="34" charset="0"/>
                <a:ea typeface="+mn-ea"/>
                <a:cs typeface="Arial" pitchFamily="34" charset="0"/>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Arial" pitchFamily="34" charset="0"/>
                <a:ea typeface="+mn-ea"/>
                <a:cs typeface="Arial" pitchFamily="34" charset="0"/>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Arial" pitchFamily="34" charset="0"/>
                <a:ea typeface="+mn-ea"/>
                <a:cs typeface="Arial" pitchFamily="34" charset="0"/>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a:lstStyle>
          <a:p>
            <a:pPr marL="68580" indent="0">
              <a:buClr>
                <a:srgbClr val="D6ECFF"/>
              </a:buClr>
              <a:buFont typeface="Wingdings"/>
              <a:buNone/>
            </a:pPr>
            <a:endParaRPr lang="en-US" sz="4000" dirty="0">
              <a:solidFill>
                <a:prstClr val="white"/>
              </a:solidFill>
            </a:endParaRPr>
          </a:p>
        </p:txBody>
      </p:sp>
      <p:sp>
        <p:nvSpPr>
          <p:cNvPr id="5" name="Title 1"/>
          <p:cNvSpPr txBox="1">
            <a:spLocks/>
          </p:cNvSpPr>
          <p:nvPr/>
        </p:nvSpPr>
        <p:spPr>
          <a:xfrm>
            <a:off x="628650" y="1981200"/>
            <a:ext cx="7924800" cy="914400"/>
          </a:xfrm>
          <a:prstGeom prst="rect">
            <a:avLst/>
          </a:prstGeom>
        </p:spPr>
        <p:txBody>
          <a:bodyPr vert="horz" anchor="t">
            <a:noAutofit/>
          </a:bodyPr>
          <a:lstStyle>
            <a:lvl1pPr algn="l" rtl="0" eaLnBrk="1" latinLnBrk="0" hangingPunct="1">
              <a:spcBef>
                <a:spcPct val="0"/>
              </a:spcBef>
              <a:buNone/>
              <a:defRPr kumimoji="0" sz="4000" kern="1200" spc="-100" baseline="0">
                <a:solidFill>
                  <a:schemeClr val="tx2">
                    <a:satMod val="200000"/>
                  </a:schemeClr>
                </a:solidFill>
                <a:latin typeface="Arial" pitchFamily="34" charset="0"/>
                <a:ea typeface="+mj-ea"/>
                <a:cs typeface="Arial" pitchFamily="34" charset="0"/>
              </a:defRPr>
            </a:lvl1pPr>
            <a:extLst/>
          </a:lstStyle>
          <a:p>
            <a:pPr marL="68580"/>
            <a:r>
              <a:rPr lang="en-US" sz="3600" dirty="0" smtClean="0">
                <a:solidFill>
                  <a:schemeClr val="tx1"/>
                </a:solidFill>
              </a:rPr>
              <a:t>Free downloads of PowerPoints used in these videos at:  </a:t>
            </a:r>
            <a:endParaRPr lang="en-US" sz="3600" dirty="0">
              <a:solidFill>
                <a:schemeClr val="tx1"/>
              </a:solidFill>
            </a:endParaRPr>
          </a:p>
        </p:txBody>
      </p:sp>
    </p:spTree>
    <p:extLst>
      <p:ext uri="{BB962C8B-B14F-4D97-AF65-F5344CB8AC3E}">
        <p14:creationId xmlns:p14="http://schemas.microsoft.com/office/powerpoint/2010/main" val="4085357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990600" y="914400"/>
            <a:ext cx="7315199" cy="2133600"/>
          </a:xfrm>
          <a:prstGeom prst="rect">
            <a:avLst/>
          </a:prstGeom>
        </p:spPr>
        <p:txBody>
          <a:bodyPr vert="horz" lIns="100584" tIns="45720" anchor="b">
            <a:normAutofit lnSpcReduction="10000"/>
          </a:bodyPr>
          <a:lstStyle>
            <a:lvl1pPr marL="0" indent="0" algn="l" rtl="0" eaLnBrk="1" latinLnBrk="0" hangingPunct="1">
              <a:spcBef>
                <a:spcPts val="0"/>
              </a:spcBef>
              <a:buClr>
                <a:schemeClr val="tx2"/>
              </a:buClr>
              <a:buSzPct val="95000"/>
              <a:buFont typeface="Wingdings"/>
              <a:buNone/>
              <a:defRPr kumimoji="0" sz="2000" kern="1200" baseline="0">
                <a:solidFill>
                  <a:schemeClr val="tx1"/>
                </a:solidFill>
                <a:latin typeface="Arial" pitchFamily="34" charset="0"/>
                <a:ea typeface="+mn-ea"/>
                <a:cs typeface="Arial" pitchFamily="34" charset="0"/>
              </a:defRPr>
            </a:lvl1pPr>
            <a:lvl2pPr marL="457200" indent="0" algn="ctr" rtl="0" eaLnBrk="1" latinLnBrk="0" hangingPunct="1">
              <a:spcBef>
                <a:spcPct val="20000"/>
              </a:spcBef>
              <a:buClr>
                <a:schemeClr val="accent2"/>
              </a:buClr>
              <a:buSzPct val="90000"/>
              <a:buFont typeface="Wingdings"/>
              <a:buNone/>
              <a:defRPr kumimoji="0" sz="2600" kern="1200">
                <a:solidFill>
                  <a:schemeClr val="tx1"/>
                </a:solidFill>
                <a:latin typeface="Arial" pitchFamily="34" charset="0"/>
                <a:ea typeface="+mn-ea"/>
                <a:cs typeface="Arial" pitchFamily="34" charset="0"/>
              </a:defRPr>
            </a:lvl2pPr>
            <a:lvl3pPr marL="914400" indent="0" algn="ctr" rtl="0" eaLnBrk="1" latinLnBrk="0" hangingPunct="1">
              <a:spcBef>
                <a:spcPct val="20000"/>
              </a:spcBef>
              <a:buClr>
                <a:schemeClr val="accent2"/>
              </a:buClr>
              <a:buFont typeface="Wingdings 2"/>
              <a:buNone/>
              <a:defRPr kumimoji="0" sz="2400" kern="1200">
                <a:solidFill>
                  <a:schemeClr val="tx1"/>
                </a:solidFill>
                <a:latin typeface="Arial" pitchFamily="34" charset="0"/>
                <a:ea typeface="+mn-ea"/>
                <a:cs typeface="Arial" pitchFamily="34" charset="0"/>
              </a:defRPr>
            </a:lvl3pPr>
            <a:lvl4pPr marL="1371600" indent="0" algn="ctr" rtl="0" eaLnBrk="1" latinLnBrk="0" hangingPunct="1">
              <a:spcBef>
                <a:spcPct val="20000"/>
              </a:spcBef>
              <a:buClr>
                <a:schemeClr val="accent3"/>
              </a:buClr>
              <a:buFont typeface="Wingdings 3"/>
              <a:buNone/>
              <a:defRPr kumimoji="0" sz="2200" kern="1200">
                <a:solidFill>
                  <a:schemeClr val="tx1"/>
                </a:solidFill>
                <a:latin typeface="Arial" pitchFamily="34" charset="0"/>
                <a:ea typeface="+mn-ea"/>
                <a:cs typeface="Arial" pitchFamily="34" charset="0"/>
              </a:defRPr>
            </a:lvl4pPr>
            <a:lvl5pPr marL="1828800" indent="0" algn="ctr" rtl="0" eaLnBrk="1" latinLnBrk="0" hangingPunct="1">
              <a:spcBef>
                <a:spcPct val="20000"/>
              </a:spcBef>
              <a:buClr>
                <a:schemeClr val="accent3"/>
              </a:buClr>
              <a:buFont typeface="Wingdings 2"/>
              <a:buNone/>
              <a:defRPr kumimoji="0" sz="2000" kern="1200">
                <a:solidFill>
                  <a:schemeClr val="tx1"/>
                </a:solidFill>
                <a:latin typeface="Arial" pitchFamily="34" charset="0"/>
                <a:ea typeface="+mn-ea"/>
                <a:cs typeface="Arial" pitchFamily="34" charset="0"/>
              </a:defRPr>
            </a:lvl5pPr>
            <a:lvl6pPr marL="2286000" indent="0" algn="ctr" rtl="0" eaLnBrk="1" latinLnBrk="0" hangingPunct="1">
              <a:spcBef>
                <a:spcPct val="20000"/>
              </a:spcBef>
              <a:buClr>
                <a:schemeClr val="accent3"/>
              </a:buClr>
              <a:buFont typeface="Wingdings 2"/>
              <a:buNone/>
              <a:defRPr kumimoji="0" sz="1800" kern="1200">
                <a:solidFill>
                  <a:schemeClr val="tx1"/>
                </a:solidFill>
                <a:latin typeface="+mn-lt"/>
                <a:ea typeface="+mn-ea"/>
                <a:cs typeface="+mn-cs"/>
              </a:defRPr>
            </a:lvl6pPr>
            <a:lvl7pPr marL="2743200" indent="0" algn="ctr" rtl="0" eaLnBrk="1" latinLnBrk="0" hangingPunct="1">
              <a:spcBef>
                <a:spcPct val="20000"/>
              </a:spcBef>
              <a:buClr>
                <a:schemeClr val="accent4"/>
              </a:buClr>
              <a:buFont typeface="Wingdings 2"/>
              <a:buNone/>
              <a:defRPr kumimoji="0" sz="1600" kern="1200">
                <a:solidFill>
                  <a:schemeClr val="tx1"/>
                </a:solidFill>
                <a:latin typeface="+mn-lt"/>
                <a:ea typeface="+mn-ea"/>
                <a:cs typeface="+mn-cs"/>
              </a:defRPr>
            </a:lvl7pPr>
            <a:lvl8pPr marL="3200400" indent="0" algn="ctr" rtl="0" eaLnBrk="1" latinLnBrk="0" hangingPunct="1">
              <a:spcBef>
                <a:spcPct val="20000"/>
              </a:spcBef>
              <a:buClr>
                <a:schemeClr val="accent4"/>
              </a:buClr>
              <a:buFont typeface="Wingdings 2"/>
              <a:buNone/>
              <a:defRPr kumimoji="0" sz="1600" kern="1200">
                <a:solidFill>
                  <a:schemeClr val="tx1"/>
                </a:solidFill>
                <a:latin typeface="+mn-lt"/>
                <a:ea typeface="+mn-ea"/>
                <a:cs typeface="+mn-cs"/>
              </a:defRPr>
            </a:lvl8pPr>
            <a:lvl9pPr marL="3657600" indent="0" algn="ctr" rtl="0" eaLnBrk="1" latinLnBrk="0" hangingPunct="1">
              <a:spcBef>
                <a:spcPct val="20000"/>
              </a:spcBef>
              <a:buClr>
                <a:schemeClr val="accent4"/>
              </a:buClr>
              <a:buFont typeface="Wingdings 2"/>
              <a:buNone/>
              <a:defRPr kumimoji="0" sz="1600" kern="1200">
                <a:solidFill>
                  <a:schemeClr val="tx1"/>
                </a:solidFill>
                <a:latin typeface="+mn-lt"/>
                <a:ea typeface="+mn-ea"/>
                <a:cs typeface="+mn-cs"/>
              </a:defRPr>
            </a:lvl9pPr>
            <a:extLst/>
          </a:lstStyle>
          <a:p>
            <a:pPr marL="68580" algn="ctr"/>
            <a:r>
              <a:rPr lang="en-US" sz="3600" dirty="0"/>
              <a:t>Next video:</a:t>
            </a:r>
          </a:p>
          <a:p>
            <a:pPr marL="68580" algn="ctr"/>
            <a:endParaRPr lang="en-US" sz="3600" dirty="0"/>
          </a:p>
          <a:p>
            <a:pPr marL="68580" algn="ctr"/>
            <a:r>
              <a:rPr lang="en-US" sz="3600" dirty="0">
                <a:solidFill>
                  <a:schemeClr val="accent4">
                    <a:lumMod val="60000"/>
                    <a:lumOff val="40000"/>
                  </a:schemeClr>
                </a:solidFill>
              </a:rPr>
              <a:t>Are You an Accident of Nature?</a:t>
            </a:r>
          </a:p>
          <a:p>
            <a:pPr marL="68580" lvl="0" algn="ctr"/>
            <a:r>
              <a:rPr lang="en-US" sz="3600" dirty="0">
                <a:solidFill>
                  <a:schemeClr val="accent4">
                    <a:lumMod val="60000"/>
                    <a:lumOff val="40000"/>
                  </a:schemeClr>
                </a:solidFill>
              </a:rPr>
              <a:t>Part </a:t>
            </a:r>
            <a:r>
              <a:rPr lang="en-US" sz="3600" dirty="0" smtClean="0">
                <a:solidFill>
                  <a:schemeClr val="accent4">
                    <a:lumMod val="60000"/>
                    <a:lumOff val="40000"/>
                  </a:schemeClr>
                </a:solidFill>
              </a:rPr>
              <a:t>10</a:t>
            </a:r>
            <a:endParaRPr lang="en-US" sz="3600" dirty="0">
              <a:solidFill>
                <a:schemeClr val="accent4">
                  <a:lumMod val="60000"/>
                  <a:lumOff val="40000"/>
                </a:schemeClr>
              </a:solidFill>
            </a:endParaRPr>
          </a:p>
        </p:txBody>
      </p:sp>
      <p:sp>
        <p:nvSpPr>
          <p:cNvPr id="7" name="Subtitle 2"/>
          <p:cNvSpPr txBox="1">
            <a:spLocks/>
          </p:cNvSpPr>
          <p:nvPr/>
        </p:nvSpPr>
        <p:spPr>
          <a:xfrm>
            <a:off x="1668779" y="3810000"/>
            <a:ext cx="5867400" cy="609600"/>
          </a:xfrm>
          <a:prstGeom prst="rect">
            <a:avLst/>
          </a:prstGeom>
        </p:spPr>
        <p:txBody>
          <a:bodyPr vert="horz" lIns="100584" tIns="45720" anchor="b">
            <a:noAutofit/>
          </a:bodyPr>
          <a:lstStyle/>
          <a:p>
            <a:pPr marL="0" marR="0" lvl="0" indent="0" algn="ctr" defTabSz="914400" rtl="0" eaLnBrk="1" fontAlgn="auto" latinLnBrk="0" hangingPunct="1">
              <a:lnSpc>
                <a:spcPct val="100000"/>
              </a:lnSpc>
              <a:spcBef>
                <a:spcPts val="0"/>
              </a:spcBef>
              <a:spcAft>
                <a:spcPts val="0"/>
              </a:spcAft>
              <a:buClr>
                <a:schemeClr val="tx2"/>
              </a:buClr>
              <a:buSzPct val="95000"/>
              <a:buFont typeface="Wingdings"/>
              <a:buNone/>
              <a:tabLst/>
              <a:defRPr/>
            </a:pPr>
            <a:r>
              <a:rPr kumimoji="0" lang="en-US" sz="4400" b="1" i="0" strike="noStrike" kern="1200" spc="0" normalizeH="0" noProof="0" dirty="0">
                <a:ln>
                  <a:noFill/>
                </a:ln>
                <a:solidFill>
                  <a:schemeClr val="tx1"/>
                </a:solidFill>
                <a:effectLst/>
                <a:uLnTx/>
                <a:uFillTx/>
                <a:latin typeface="Arial" panose="020B0604020202020204" pitchFamily="34" charset="0"/>
                <a:cs typeface="Arial" panose="020B0604020202020204" pitchFamily="34" charset="0"/>
              </a:rPr>
              <a:t>Fossils</a:t>
            </a:r>
          </a:p>
        </p:txBody>
      </p:sp>
    </p:spTree>
    <p:extLst>
      <p:ext uri="{BB962C8B-B14F-4D97-AF65-F5344CB8AC3E}">
        <p14:creationId xmlns:p14="http://schemas.microsoft.com/office/powerpoint/2010/main" val="19109031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68580" indent="0">
              <a:buNone/>
            </a:pPr>
            <a:r>
              <a:rPr lang="en-US" sz="3600" dirty="0"/>
              <a:t>Every child gets roughly 100 new mutations from its parents.</a:t>
            </a:r>
          </a:p>
        </p:txBody>
      </p:sp>
    </p:spTree>
    <p:extLst>
      <p:ext uri="{BB962C8B-B14F-4D97-AF65-F5344CB8AC3E}">
        <p14:creationId xmlns:p14="http://schemas.microsoft.com/office/powerpoint/2010/main" val="6552609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845" y="133768"/>
            <a:ext cx="2960552" cy="1379832"/>
          </a:xfrm>
        </p:spPr>
        <p:txBody>
          <a:bodyPr/>
          <a:lstStyle/>
          <a:p>
            <a:r>
              <a:rPr lang="en-US" dirty="0"/>
              <a:t>Each </a:t>
            </a:r>
            <a:r>
              <a:rPr lang="en-US" dirty="0" err="1"/>
              <a:t>GenerationMutations</a:t>
            </a:r>
            <a:r>
              <a:rPr lang="en-US" dirty="0"/>
              <a:t> Accumulate</a:t>
            </a:r>
          </a:p>
        </p:txBody>
      </p:sp>
      <p:grpSp>
        <p:nvGrpSpPr>
          <p:cNvPr id="100" name="Group 99"/>
          <p:cNvGrpSpPr/>
          <p:nvPr/>
        </p:nvGrpSpPr>
        <p:grpSpPr>
          <a:xfrm>
            <a:off x="762000" y="5334000"/>
            <a:ext cx="7924800" cy="1402773"/>
            <a:chOff x="762000" y="5334000"/>
            <a:chExt cx="7924800" cy="1402773"/>
          </a:xfrm>
        </p:grpSpPr>
        <p:sp>
          <p:nvSpPr>
            <p:cNvPr id="4" name="Oval 3"/>
            <p:cNvSpPr/>
            <p:nvPr/>
          </p:nvSpPr>
          <p:spPr>
            <a:xfrm>
              <a:off x="2946400" y="5334000"/>
              <a:ext cx="1371600" cy="1371600"/>
            </a:xfrm>
            <a:prstGeom prst="ellipse">
              <a:avLst/>
            </a:prstGeom>
            <a:solidFill>
              <a:schemeClr val="tx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sz="2000" b="1" dirty="0">
                  <a:solidFill>
                    <a:schemeClr val="bg1"/>
                  </a:solidFill>
                </a:rPr>
                <a:t>Parent</a:t>
              </a:r>
            </a:p>
          </p:txBody>
        </p:sp>
        <p:sp>
          <p:nvSpPr>
            <p:cNvPr id="21" name="Oval 20"/>
            <p:cNvSpPr/>
            <p:nvPr/>
          </p:nvSpPr>
          <p:spPr>
            <a:xfrm>
              <a:off x="5130800" y="5334000"/>
              <a:ext cx="1371600" cy="1371600"/>
            </a:xfrm>
            <a:prstGeom prst="ellipse">
              <a:avLst/>
            </a:prstGeom>
            <a:solidFill>
              <a:schemeClr val="tx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b="1" dirty="0">
                  <a:solidFill>
                    <a:schemeClr val="bg1"/>
                  </a:solidFill>
                </a:rPr>
                <a:t>Parent</a:t>
              </a:r>
              <a:endParaRPr lang="en-US" dirty="0">
                <a:solidFill>
                  <a:schemeClr val="bg1"/>
                </a:solidFill>
              </a:endParaRPr>
            </a:p>
          </p:txBody>
        </p:sp>
        <p:sp>
          <p:nvSpPr>
            <p:cNvPr id="22" name="Oval 21"/>
            <p:cNvSpPr/>
            <p:nvPr/>
          </p:nvSpPr>
          <p:spPr>
            <a:xfrm>
              <a:off x="762000" y="5334000"/>
              <a:ext cx="1371600" cy="1371600"/>
            </a:xfrm>
            <a:prstGeom prst="ellipse">
              <a:avLst/>
            </a:prstGeom>
            <a:solidFill>
              <a:schemeClr val="tx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sz="2000" b="1" dirty="0">
                  <a:solidFill>
                    <a:schemeClr val="bg1"/>
                  </a:solidFill>
                </a:rPr>
                <a:t>Parent</a:t>
              </a:r>
            </a:p>
          </p:txBody>
        </p:sp>
        <p:sp>
          <p:nvSpPr>
            <p:cNvPr id="23" name="Oval 22"/>
            <p:cNvSpPr/>
            <p:nvPr/>
          </p:nvSpPr>
          <p:spPr>
            <a:xfrm>
              <a:off x="7315200" y="5365173"/>
              <a:ext cx="1371600" cy="1371600"/>
            </a:xfrm>
            <a:prstGeom prst="ellipse">
              <a:avLst/>
            </a:prstGeom>
            <a:solidFill>
              <a:schemeClr val="tx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b="1" dirty="0">
                  <a:solidFill>
                    <a:schemeClr val="bg1"/>
                  </a:solidFill>
                </a:rPr>
                <a:t>Parent</a:t>
              </a:r>
              <a:endParaRPr lang="en-US" dirty="0">
                <a:solidFill>
                  <a:schemeClr val="bg1"/>
                </a:solidFill>
              </a:endParaRPr>
            </a:p>
          </p:txBody>
        </p:sp>
      </p:grpSp>
      <p:grpSp>
        <p:nvGrpSpPr>
          <p:cNvPr id="60" name="Group 59"/>
          <p:cNvGrpSpPr/>
          <p:nvPr/>
        </p:nvGrpSpPr>
        <p:grpSpPr>
          <a:xfrm>
            <a:off x="1828800" y="3622960"/>
            <a:ext cx="5791200" cy="1745644"/>
            <a:chOff x="1828800" y="3622960"/>
            <a:chExt cx="5791200" cy="1745644"/>
          </a:xfrm>
        </p:grpSpPr>
        <p:sp>
          <p:nvSpPr>
            <p:cNvPr id="5" name="Oval 4"/>
            <p:cNvSpPr/>
            <p:nvPr/>
          </p:nvSpPr>
          <p:spPr>
            <a:xfrm>
              <a:off x="4038600" y="3666260"/>
              <a:ext cx="1371600" cy="1371600"/>
            </a:xfrm>
            <a:prstGeom prst="ellipse">
              <a:avLst/>
            </a:prstGeom>
            <a:solidFill>
              <a:schemeClr val="tx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b="1">
                  <a:solidFill>
                    <a:schemeClr val="bg1"/>
                  </a:solidFill>
                </a:rPr>
                <a:t>Child</a:t>
              </a:r>
              <a:endParaRPr lang="en-US"/>
            </a:p>
          </p:txBody>
        </p:sp>
        <p:cxnSp>
          <p:nvCxnSpPr>
            <p:cNvPr id="7" name="Straight Connector 6"/>
            <p:cNvCxnSpPr/>
            <p:nvPr/>
          </p:nvCxnSpPr>
          <p:spPr>
            <a:xfrm>
              <a:off x="4517859" y="4944338"/>
              <a:ext cx="457200"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sp>
          <p:nvSpPr>
            <p:cNvPr id="28" name="Oval 27"/>
            <p:cNvSpPr/>
            <p:nvPr/>
          </p:nvSpPr>
          <p:spPr>
            <a:xfrm>
              <a:off x="6248400" y="3733800"/>
              <a:ext cx="1371600" cy="1371600"/>
            </a:xfrm>
            <a:prstGeom prst="ellipse">
              <a:avLst/>
            </a:prstGeom>
            <a:solidFill>
              <a:schemeClr val="tx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b="1">
                  <a:solidFill>
                    <a:schemeClr val="bg1"/>
                  </a:solidFill>
                </a:rPr>
                <a:t>Child</a:t>
              </a:r>
              <a:endParaRPr lang="en-US"/>
            </a:p>
          </p:txBody>
        </p:sp>
        <p:cxnSp>
          <p:nvCxnSpPr>
            <p:cNvPr id="29" name="Straight Connector 28"/>
            <p:cNvCxnSpPr/>
            <p:nvPr/>
          </p:nvCxnSpPr>
          <p:spPr>
            <a:xfrm>
              <a:off x="6727659" y="5011878"/>
              <a:ext cx="457200"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sp>
          <p:nvSpPr>
            <p:cNvPr id="31" name="Oval 30"/>
            <p:cNvSpPr/>
            <p:nvPr/>
          </p:nvSpPr>
          <p:spPr>
            <a:xfrm>
              <a:off x="1828800" y="3622960"/>
              <a:ext cx="1371600" cy="1371600"/>
            </a:xfrm>
            <a:prstGeom prst="ellipse">
              <a:avLst/>
            </a:prstGeom>
            <a:solidFill>
              <a:schemeClr val="tx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b="1" dirty="0">
                  <a:solidFill>
                    <a:schemeClr val="bg1"/>
                  </a:solidFill>
                </a:rPr>
                <a:t>Child</a:t>
              </a:r>
              <a:endParaRPr lang="en-US" dirty="0"/>
            </a:p>
          </p:txBody>
        </p:sp>
        <p:cxnSp>
          <p:nvCxnSpPr>
            <p:cNvPr id="32" name="Straight Connector 31"/>
            <p:cNvCxnSpPr/>
            <p:nvPr/>
          </p:nvCxnSpPr>
          <p:spPr>
            <a:xfrm>
              <a:off x="2308059" y="4901038"/>
              <a:ext cx="457200"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0" name="Straight Arrow Connector 69"/>
            <p:cNvCxnSpPr/>
            <p:nvPr/>
          </p:nvCxnSpPr>
          <p:spPr>
            <a:xfrm flipV="1">
              <a:off x="1884935" y="5001629"/>
              <a:ext cx="192529" cy="297808"/>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1" name="Straight Arrow Connector 70"/>
            <p:cNvCxnSpPr/>
            <p:nvPr/>
          </p:nvCxnSpPr>
          <p:spPr>
            <a:xfrm flipV="1">
              <a:off x="4102222" y="5001629"/>
              <a:ext cx="192529" cy="297808"/>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2" name="Straight Arrow Connector 71"/>
            <p:cNvCxnSpPr/>
            <p:nvPr/>
          </p:nvCxnSpPr>
          <p:spPr>
            <a:xfrm flipV="1">
              <a:off x="6309871" y="5070796"/>
              <a:ext cx="192529" cy="297808"/>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5" name="Straight Arrow Connector 74"/>
            <p:cNvCxnSpPr/>
            <p:nvPr/>
          </p:nvCxnSpPr>
          <p:spPr>
            <a:xfrm flipH="1" flipV="1">
              <a:off x="3011675" y="5020604"/>
              <a:ext cx="227445" cy="302931"/>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6" name="Straight Arrow Connector 75"/>
            <p:cNvCxnSpPr/>
            <p:nvPr/>
          </p:nvCxnSpPr>
          <p:spPr>
            <a:xfrm flipH="1" flipV="1">
              <a:off x="5244226" y="4992682"/>
              <a:ext cx="227445" cy="302931"/>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8" name="Straight Arrow Connector 77"/>
            <p:cNvCxnSpPr/>
            <p:nvPr/>
          </p:nvCxnSpPr>
          <p:spPr>
            <a:xfrm flipH="1" flipV="1">
              <a:off x="7385628" y="5064768"/>
              <a:ext cx="227445" cy="302931"/>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97" name="Group 96"/>
          <p:cNvGrpSpPr/>
          <p:nvPr/>
        </p:nvGrpSpPr>
        <p:grpSpPr>
          <a:xfrm>
            <a:off x="1828800" y="1896340"/>
            <a:ext cx="7084519" cy="1806251"/>
            <a:chOff x="1828800" y="1896340"/>
            <a:chExt cx="7084519" cy="1806251"/>
          </a:xfrm>
        </p:grpSpPr>
        <p:sp>
          <p:nvSpPr>
            <p:cNvPr id="8" name="Oval 7"/>
            <p:cNvSpPr/>
            <p:nvPr/>
          </p:nvSpPr>
          <p:spPr>
            <a:xfrm>
              <a:off x="2851902" y="1904130"/>
              <a:ext cx="1371600" cy="1371600"/>
            </a:xfrm>
            <a:prstGeom prst="ellipse">
              <a:avLst/>
            </a:prstGeom>
            <a:solidFill>
              <a:schemeClr val="tx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b="1" dirty="0">
                  <a:solidFill>
                    <a:schemeClr val="bg1"/>
                  </a:solidFill>
                </a:rPr>
                <a:t>Grand Child</a:t>
              </a:r>
              <a:endParaRPr lang="en-US" dirty="0"/>
            </a:p>
          </p:txBody>
        </p:sp>
        <p:cxnSp>
          <p:nvCxnSpPr>
            <p:cNvPr id="9" name="Straight Connector 8"/>
            <p:cNvCxnSpPr/>
            <p:nvPr/>
          </p:nvCxnSpPr>
          <p:spPr>
            <a:xfrm>
              <a:off x="3309102" y="3182209"/>
              <a:ext cx="457200"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3138929" y="3106009"/>
              <a:ext cx="797547"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sp>
          <p:nvSpPr>
            <p:cNvPr id="38" name="Oval 37"/>
            <p:cNvSpPr/>
            <p:nvPr/>
          </p:nvSpPr>
          <p:spPr>
            <a:xfrm>
              <a:off x="5094204" y="1896340"/>
              <a:ext cx="1371600" cy="1371600"/>
            </a:xfrm>
            <a:prstGeom prst="ellipse">
              <a:avLst/>
            </a:prstGeom>
            <a:solidFill>
              <a:schemeClr val="tx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b="1">
                  <a:solidFill>
                    <a:schemeClr val="bg1"/>
                  </a:solidFill>
                </a:rPr>
                <a:t>Grand Child</a:t>
              </a:r>
              <a:endParaRPr lang="en-US" dirty="0"/>
            </a:p>
          </p:txBody>
        </p:sp>
        <p:cxnSp>
          <p:nvCxnSpPr>
            <p:cNvPr id="39" name="Straight Connector 38"/>
            <p:cNvCxnSpPr/>
            <p:nvPr/>
          </p:nvCxnSpPr>
          <p:spPr>
            <a:xfrm>
              <a:off x="5551404" y="3174419"/>
              <a:ext cx="457200"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5381231" y="3098219"/>
              <a:ext cx="797547"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sp>
          <p:nvSpPr>
            <p:cNvPr id="52" name="Oval 51"/>
            <p:cNvSpPr/>
            <p:nvPr/>
          </p:nvSpPr>
          <p:spPr>
            <a:xfrm>
              <a:off x="7541719" y="1911921"/>
              <a:ext cx="1371600" cy="1371600"/>
            </a:xfrm>
            <a:prstGeom prst="ellipse">
              <a:avLst/>
            </a:prstGeom>
            <a:solidFill>
              <a:schemeClr val="tx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b="1">
                  <a:solidFill>
                    <a:schemeClr val="bg1"/>
                  </a:solidFill>
                </a:rPr>
                <a:t>Grand Child</a:t>
              </a:r>
              <a:endParaRPr lang="en-US" dirty="0"/>
            </a:p>
          </p:txBody>
        </p:sp>
        <p:cxnSp>
          <p:nvCxnSpPr>
            <p:cNvPr id="53" name="Straight Connector 52"/>
            <p:cNvCxnSpPr/>
            <p:nvPr/>
          </p:nvCxnSpPr>
          <p:spPr>
            <a:xfrm>
              <a:off x="7998919" y="3190000"/>
              <a:ext cx="457200"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7828746" y="3113800"/>
              <a:ext cx="797547"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61" name="Straight Arrow Connector 60"/>
            <p:cNvCxnSpPr/>
            <p:nvPr/>
          </p:nvCxnSpPr>
          <p:spPr>
            <a:xfrm flipV="1">
              <a:off x="2946400" y="3312960"/>
              <a:ext cx="192529" cy="297808"/>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p:nvPr/>
          </p:nvCxnSpPr>
          <p:spPr>
            <a:xfrm flipH="1" flipV="1">
              <a:off x="1828800" y="3312960"/>
              <a:ext cx="227445" cy="302931"/>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p:nvPr/>
          </p:nvCxnSpPr>
          <p:spPr>
            <a:xfrm flipV="1">
              <a:off x="5217671" y="3318083"/>
              <a:ext cx="192529" cy="297808"/>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9" name="Straight Arrow Connector 68"/>
            <p:cNvCxnSpPr/>
            <p:nvPr/>
          </p:nvCxnSpPr>
          <p:spPr>
            <a:xfrm flipV="1">
              <a:off x="7510546" y="3373575"/>
              <a:ext cx="192529" cy="297808"/>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7" name="Straight Arrow Connector 76"/>
            <p:cNvCxnSpPr/>
            <p:nvPr/>
          </p:nvCxnSpPr>
          <p:spPr>
            <a:xfrm flipH="1" flipV="1">
              <a:off x="4053058" y="3299540"/>
              <a:ext cx="227445" cy="302931"/>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9" name="Straight Arrow Connector 78"/>
            <p:cNvCxnSpPr/>
            <p:nvPr/>
          </p:nvCxnSpPr>
          <p:spPr>
            <a:xfrm flipH="1" flipV="1">
              <a:off x="6210606" y="3399660"/>
              <a:ext cx="227445" cy="302931"/>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98" name="Group 97"/>
          <p:cNvGrpSpPr/>
          <p:nvPr/>
        </p:nvGrpSpPr>
        <p:grpSpPr>
          <a:xfrm>
            <a:off x="6364344" y="228600"/>
            <a:ext cx="1485322" cy="1676258"/>
            <a:chOff x="6364344" y="228600"/>
            <a:chExt cx="1485322" cy="1676258"/>
          </a:xfrm>
        </p:grpSpPr>
        <p:sp>
          <p:nvSpPr>
            <p:cNvPr id="47" name="Oval 46"/>
            <p:cNvSpPr/>
            <p:nvPr/>
          </p:nvSpPr>
          <p:spPr>
            <a:xfrm>
              <a:off x="6460609" y="228600"/>
              <a:ext cx="1371600" cy="1371600"/>
            </a:xfrm>
            <a:prstGeom prst="ellipse">
              <a:avLst/>
            </a:prstGeom>
            <a:solidFill>
              <a:schemeClr val="tx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endParaRPr lang="en-US" u="sng"/>
            </a:p>
          </p:txBody>
        </p:sp>
        <p:cxnSp>
          <p:nvCxnSpPr>
            <p:cNvPr id="48" name="Straight Connector 47"/>
            <p:cNvCxnSpPr/>
            <p:nvPr/>
          </p:nvCxnSpPr>
          <p:spPr>
            <a:xfrm>
              <a:off x="6917809" y="1524000"/>
              <a:ext cx="457200"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a:off x="6747636" y="1447800"/>
              <a:ext cx="797547"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6592227" y="1354182"/>
              <a:ext cx="1108364"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4" name="Straight Arrow Connector 73"/>
            <p:cNvCxnSpPr/>
            <p:nvPr/>
          </p:nvCxnSpPr>
          <p:spPr>
            <a:xfrm flipV="1">
              <a:off x="6364344" y="1604523"/>
              <a:ext cx="192529" cy="297808"/>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1" name="Straight Arrow Connector 80"/>
            <p:cNvCxnSpPr/>
            <p:nvPr/>
          </p:nvCxnSpPr>
          <p:spPr>
            <a:xfrm flipH="1" flipV="1">
              <a:off x="7622221" y="1601927"/>
              <a:ext cx="227445" cy="302931"/>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6543275" y="1243146"/>
              <a:ext cx="1191168"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99" name="Group 98"/>
          <p:cNvGrpSpPr/>
          <p:nvPr/>
        </p:nvGrpSpPr>
        <p:grpSpPr>
          <a:xfrm>
            <a:off x="3946696" y="222643"/>
            <a:ext cx="1375937" cy="1673697"/>
            <a:chOff x="3946696" y="222643"/>
            <a:chExt cx="1375937" cy="1673697"/>
          </a:xfrm>
        </p:grpSpPr>
        <p:cxnSp>
          <p:nvCxnSpPr>
            <p:cNvPr id="55" name="Straight Connector 54"/>
            <p:cNvCxnSpPr/>
            <p:nvPr/>
          </p:nvCxnSpPr>
          <p:spPr>
            <a:xfrm>
              <a:off x="4053058" y="1295400"/>
              <a:ext cx="1191168"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15" name="Group 14"/>
            <p:cNvGrpSpPr/>
            <p:nvPr/>
          </p:nvGrpSpPr>
          <p:grpSpPr>
            <a:xfrm>
              <a:off x="3946696" y="222643"/>
              <a:ext cx="1375937" cy="1673697"/>
              <a:chOff x="-569960" y="3155651"/>
              <a:chExt cx="1375937" cy="1673697"/>
            </a:xfrm>
          </p:grpSpPr>
          <p:grpSp>
            <p:nvGrpSpPr>
              <p:cNvPr id="65" name="Group 64"/>
              <p:cNvGrpSpPr/>
              <p:nvPr/>
            </p:nvGrpSpPr>
            <p:grpSpPr>
              <a:xfrm>
                <a:off x="-569960" y="3155651"/>
                <a:ext cx="1371600" cy="1371600"/>
                <a:chOff x="3970604" y="228600"/>
                <a:chExt cx="1371600" cy="1371600"/>
              </a:xfrm>
            </p:grpSpPr>
            <p:sp>
              <p:nvSpPr>
                <p:cNvPr id="92" name="Oval 91"/>
                <p:cNvSpPr/>
                <p:nvPr/>
              </p:nvSpPr>
              <p:spPr>
                <a:xfrm>
                  <a:off x="3970604" y="228600"/>
                  <a:ext cx="1371600" cy="1371600"/>
                </a:xfrm>
                <a:prstGeom prst="ellipse">
                  <a:avLst/>
                </a:prstGeom>
                <a:solidFill>
                  <a:schemeClr val="tx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endParaRPr lang="en-US"/>
                </a:p>
              </p:txBody>
            </p:sp>
            <p:cxnSp>
              <p:nvCxnSpPr>
                <p:cNvPr id="93" name="Straight Connector 92"/>
                <p:cNvCxnSpPr/>
                <p:nvPr/>
              </p:nvCxnSpPr>
              <p:spPr>
                <a:xfrm>
                  <a:off x="4427804" y="1524000"/>
                  <a:ext cx="457200"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4" name="Straight Connector 93"/>
                <p:cNvCxnSpPr/>
                <p:nvPr/>
              </p:nvCxnSpPr>
              <p:spPr>
                <a:xfrm>
                  <a:off x="4257631" y="1447800"/>
                  <a:ext cx="797547"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5" name="Straight Connector 94"/>
                <p:cNvCxnSpPr/>
                <p:nvPr/>
              </p:nvCxnSpPr>
              <p:spPr>
                <a:xfrm>
                  <a:off x="4102222" y="1371600"/>
                  <a:ext cx="1108364"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grpSp>
          <p:cxnSp>
            <p:nvCxnSpPr>
              <p:cNvPr id="82" name="Straight Arrow Connector 81"/>
              <p:cNvCxnSpPr/>
              <p:nvPr/>
            </p:nvCxnSpPr>
            <p:spPr>
              <a:xfrm flipV="1">
                <a:off x="-554514" y="4531540"/>
                <a:ext cx="192529" cy="297808"/>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4" name="Straight Arrow Connector 83"/>
              <p:cNvCxnSpPr/>
              <p:nvPr/>
            </p:nvCxnSpPr>
            <p:spPr>
              <a:xfrm flipH="1" flipV="1">
                <a:off x="578532" y="4516137"/>
                <a:ext cx="227445" cy="302931"/>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a:off x="-487506" y="4222451"/>
                <a:ext cx="1191168"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pic>
            <p:nvPicPr>
              <p:cNvPr id="64" name="Picture 6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0736" y="3338082"/>
                <a:ext cx="856691" cy="856691"/>
              </a:xfrm>
              <a:prstGeom prst="rect">
                <a:avLst/>
              </a:prstGeom>
            </p:spPr>
          </p:pic>
        </p:grpSp>
      </p:grpSp>
      <p:cxnSp>
        <p:nvCxnSpPr>
          <p:cNvPr id="96" name="Straight Arrow Connector 95"/>
          <p:cNvCxnSpPr/>
          <p:nvPr/>
        </p:nvCxnSpPr>
        <p:spPr>
          <a:xfrm flipH="1" flipV="1">
            <a:off x="7886700" y="1280160"/>
            <a:ext cx="1181100" cy="243840"/>
          </a:xfrm>
          <a:prstGeom prst="straightConnector1">
            <a:avLst/>
          </a:prstGeom>
          <a:ln w="2032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01" name="Straight Arrow Connector 100"/>
          <p:cNvCxnSpPr/>
          <p:nvPr/>
        </p:nvCxnSpPr>
        <p:spPr>
          <a:xfrm>
            <a:off x="571500" y="4308760"/>
            <a:ext cx="1638300" cy="491840"/>
          </a:xfrm>
          <a:prstGeom prst="straightConnector1">
            <a:avLst/>
          </a:prstGeom>
          <a:ln w="2032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4971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101"/>
                                        </p:tgtEl>
                                        <p:attrNameLst>
                                          <p:attrName>style.visibility</p:attrName>
                                        </p:attrNameLst>
                                      </p:cBhvr>
                                      <p:to>
                                        <p:strVal val="visible"/>
                                      </p:to>
                                    </p:set>
                                    <p:anim calcmode="lin" valueType="num">
                                      <p:cBhvr additive="base">
                                        <p:cTn id="11" dur="500" fill="hold"/>
                                        <p:tgtEl>
                                          <p:spTgt spid="101"/>
                                        </p:tgtEl>
                                        <p:attrNameLst>
                                          <p:attrName>ppt_x</p:attrName>
                                        </p:attrNameLst>
                                      </p:cBhvr>
                                      <p:tavLst>
                                        <p:tav tm="0">
                                          <p:val>
                                            <p:strVal val="#ppt_x"/>
                                          </p:val>
                                        </p:tav>
                                        <p:tav tm="100000">
                                          <p:val>
                                            <p:strVal val="#ppt_x"/>
                                          </p:val>
                                        </p:tav>
                                      </p:tavLst>
                                    </p:anim>
                                    <p:anim calcmode="lin" valueType="num">
                                      <p:cBhvr additive="base">
                                        <p:cTn id="12" dur="500" fill="hold"/>
                                        <p:tgtEl>
                                          <p:spTgt spid="101"/>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7"/>
                                        </p:tgtEl>
                                        <p:attrNameLst>
                                          <p:attrName>style.visibility</p:attrName>
                                        </p:attrNameLst>
                                      </p:cBhvr>
                                      <p:to>
                                        <p:strVal val="visible"/>
                                      </p:to>
                                    </p:set>
                                  </p:childTnLst>
                                </p:cTn>
                              </p:par>
                              <p:par>
                                <p:cTn id="17" presetID="10" presetClass="exit" presetSubtype="0" fill="hold" nodeType="withEffect">
                                  <p:stCondLst>
                                    <p:cond delay="0"/>
                                  </p:stCondLst>
                                  <p:childTnLst>
                                    <p:animEffect transition="out" filter="fade">
                                      <p:cBhvr>
                                        <p:cTn id="18" dur="500"/>
                                        <p:tgtEl>
                                          <p:spTgt spid="101"/>
                                        </p:tgtEl>
                                      </p:cBhvr>
                                    </p:animEffect>
                                    <p:set>
                                      <p:cBhvr>
                                        <p:cTn id="19" dur="1" fill="hold">
                                          <p:stCondLst>
                                            <p:cond delay="499"/>
                                          </p:stCondLst>
                                        </p:cTn>
                                        <p:tgtEl>
                                          <p:spTgt spid="101"/>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31" presetClass="entr" presetSubtype="0" fill="hold" nodeType="clickEffect">
                                  <p:stCondLst>
                                    <p:cond delay="0"/>
                                  </p:stCondLst>
                                  <p:childTnLst>
                                    <p:set>
                                      <p:cBhvr>
                                        <p:cTn id="23" dur="1" fill="hold">
                                          <p:stCondLst>
                                            <p:cond delay="0"/>
                                          </p:stCondLst>
                                        </p:cTn>
                                        <p:tgtEl>
                                          <p:spTgt spid="98"/>
                                        </p:tgtEl>
                                        <p:attrNameLst>
                                          <p:attrName>style.visibility</p:attrName>
                                        </p:attrNameLst>
                                      </p:cBhvr>
                                      <p:to>
                                        <p:strVal val="visible"/>
                                      </p:to>
                                    </p:set>
                                    <p:anim calcmode="lin" valueType="num">
                                      <p:cBhvr>
                                        <p:cTn id="24" dur="1000" fill="hold"/>
                                        <p:tgtEl>
                                          <p:spTgt spid="98"/>
                                        </p:tgtEl>
                                        <p:attrNameLst>
                                          <p:attrName>ppt_w</p:attrName>
                                        </p:attrNameLst>
                                      </p:cBhvr>
                                      <p:tavLst>
                                        <p:tav tm="0">
                                          <p:val>
                                            <p:fltVal val="0"/>
                                          </p:val>
                                        </p:tav>
                                        <p:tav tm="100000">
                                          <p:val>
                                            <p:strVal val="#ppt_w"/>
                                          </p:val>
                                        </p:tav>
                                      </p:tavLst>
                                    </p:anim>
                                    <p:anim calcmode="lin" valueType="num">
                                      <p:cBhvr>
                                        <p:cTn id="25" dur="1000" fill="hold"/>
                                        <p:tgtEl>
                                          <p:spTgt spid="98"/>
                                        </p:tgtEl>
                                        <p:attrNameLst>
                                          <p:attrName>ppt_h</p:attrName>
                                        </p:attrNameLst>
                                      </p:cBhvr>
                                      <p:tavLst>
                                        <p:tav tm="0">
                                          <p:val>
                                            <p:fltVal val="0"/>
                                          </p:val>
                                        </p:tav>
                                        <p:tav tm="100000">
                                          <p:val>
                                            <p:strVal val="#ppt_h"/>
                                          </p:val>
                                        </p:tav>
                                      </p:tavLst>
                                    </p:anim>
                                    <p:anim calcmode="lin" valueType="num">
                                      <p:cBhvr>
                                        <p:cTn id="26" dur="1000" fill="hold"/>
                                        <p:tgtEl>
                                          <p:spTgt spid="98"/>
                                        </p:tgtEl>
                                        <p:attrNameLst>
                                          <p:attrName>style.rotation</p:attrName>
                                        </p:attrNameLst>
                                      </p:cBhvr>
                                      <p:tavLst>
                                        <p:tav tm="0">
                                          <p:val>
                                            <p:fltVal val="90"/>
                                          </p:val>
                                        </p:tav>
                                        <p:tav tm="100000">
                                          <p:val>
                                            <p:fltVal val="0"/>
                                          </p:val>
                                        </p:tav>
                                      </p:tavLst>
                                    </p:anim>
                                    <p:animEffect transition="in" filter="fade">
                                      <p:cBhvr>
                                        <p:cTn id="27" dur="1000"/>
                                        <p:tgtEl>
                                          <p:spTgt spid="98"/>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96"/>
                                        </p:tgtEl>
                                        <p:attrNameLst>
                                          <p:attrName>style.visibility</p:attrName>
                                        </p:attrNameLst>
                                      </p:cBhvr>
                                      <p:to>
                                        <p:strVal val="visible"/>
                                      </p:to>
                                    </p:set>
                                    <p:anim calcmode="lin" valueType="num">
                                      <p:cBhvr additive="base">
                                        <p:cTn id="32" dur="500" fill="hold"/>
                                        <p:tgtEl>
                                          <p:spTgt spid="96"/>
                                        </p:tgtEl>
                                        <p:attrNameLst>
                                          <p:attrName>ppt_x</p:attrName>
                                        </p:attrNameLst>
                                      </p:cBhvr>
                                      <p:tavLst>
                                        <p:tav tm="0">
                                          <p:val>
                                            <p:strVal val="#ppt_x"/>
                                          </p:val>
                                        </p:tav>
                                        <p:tav tm="100000">
                                          <p:val>
                                            <p:strVal val="#ppt_x"/>
                                          </p:val>
                                        </p:tav>
                                      </p:tavLst>
                                    </p:anim>
                                    <p:anim calcmode="lin" valueType="num">
                                      <p:cBhvr additive="base">
                                        <p:cTn id="33" dur="500" fill="hold"/>
                                        <p:tgtEl>
                                          <p:spTgt spid="96"/>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5" presetClass="entr" presetSubtype="0" fill="hold" nodeType="clickEffect">
                                  <p:stCondLst>
                                    <p:cond delay="0"/>
                                  </p:stCondLst>
                                  <p:childTnLst>
                                    <p:set>
                                      <p:cBhvr>
                                        <p:cTn id="37" dur="1" fill="hold">
                                          <p:stCondLst>
                                            <p:cond delay="0"/>
                                          </p:stCondLst>
                                        </p:cTn>
                                        <p:tgtEl>
                                          <p:spTgt spid="99"/>
                                        </p:tgtEl>
                                        <p:attrNameLst>
                                          <p:attrName>style.visibility</p:attrName>
                                        </p:attrNameLst>
                                      </p:cBhvr>
                                      <p:to>
                                        <p:strVal val="visible"/>
                                      </p:to>
                                    </p:set>
                                    <p:animEffect transition="in" filter="fade">
                                      <p:cBhvr>
                                        <p:cTn id="38" dur="2000"/>
                                        <p:tgtEl>
                                          <p:spTgt spid="99"/>
                                        </p:tgtEl>
                                      </p:cBhvr>
                                    </p:animEffect>
                                    <p:anim calcmode="lin" valueType="num">
                                      <p:cBhvr>
                                        <p:cTn id="39" dur="2000" fill="hold"/>
                                        <p:tgtEl>
                                          <p:spTgt spid="99"/>
                                        </p:tgtEl>
                                        <p:attrNameLst>
                                          <p:attrName>ppt_w</p:attrName>
                                        </p:attrNameLst>
                                      </p:cBhvr>
                                      <p:tavLst>
                                        <p:tav tm="0" fmla="#ppt_w*sin(2.5*pi*$)">
                                          <p:val>
                                            <p:fltVal val="0"/>
                                          </p:val>
                                        </p:tav>
                                        <p:tav tm="100000">
                                          <p:val>
                                            <p:fltVal val="1"/>
                                          </p:val>
                                        </p:tav>
                                      </p:tavLst>
                                    </p:anim>
                                    <p:anim calcmode="lin" valueType="num">
                                      <p:cBhvr>
                                        <p:cTn id="40" dur="2000" fill="hold"/>
                                        <p:tgtEl>
                                          <p:spTgt spid="99"/>
                                        </p:tgtEl>
                                        <p:attrNameLst>
                                          <p:attrName>ppt_h</p:attrName>
                                        </p:attrNameLst>
                                      </p:cBhvr>
                                      <p:tavLst>
                                        <p:tav tm="0">
                                          <p:val>
                                            <p:strVal val="#ppt_h"/>
                                          </p:val>
                                        </p:tav>
                                        <p:tav tm="100000">
                                          <p:val>
                                            <p:strVal val="#ppt_h"/>
                                          </p:val>
                                        </p:tav>
                                      </p:tavLst>
                                    </p:anim>
                                  </p:childTnLst>
                                </p:cTn>
                              </p:par>
                            </p:childTnLst>
                          </p:cTn>
                        </p:par>
                      </p:childTnLst>
                    </p:cTn>
                  </p:par>
                  <p:par>
                    <p:cTn id="41" fill="hold">
                      <p:stCondLst>
                        <p:cond delay="indefinite"/>
                      </p:stCondLst>
                      <p:childTnLst>
                        <p:par>
                          <p:cTn id="42" fill="hold">
                            <p:stCondLst>
                              <p:cond delay="0"/>
                            </p:stCondLst>
                            <p:childTnLst>
                              <p:par>
                                <p:cTn id="43" presetID="8" presetClass="emph" presetSubtype="0" fill="hold" nodeType="clickEffect">
                                  <p:stCondLst>
                                    <p:cond delay="0"/>
                                  </p:stCondLst>
                                  <p:childTnLst>
                                    <p:animRot by="21600000">
                                      <p:cBhvr>
                                        <p:cTn id="44" dur="2000" fill="hold"/>
                                        <p:tgtEl>
                                          <p:spTgt spid="98"/>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2200" y="388140"/>
            <a:ext cx="2438400" cy="914400"/>
          </a:xfrm>
        </p:spPr>
        <p:txBody>
          <a:bodyPr/>
          <a:lstStyle/>
          <a:p>
            <a:r>
              <a:rPr lang="en-US" dirty="0"/>
              <a:t>ENCODE</a:t>
            </a:r>
          </a:p>
        </p:txBody>
      </p:sp>
      <p:sp>
        <p:nvSpPr>
          <p:cNvPr id="3" name="Content Placeholder 2"/>
          <p:cNvSpPr>
            <a:spLocks noGrp="1"/>
          </p:cNvSpPr>
          <p:nvPr>
            <p:ph idx="1"/>
          </p:nvPr>
        </p:nvSpPr>
        <p:spPr>
          <a:xfrm>
            <a:off x="685800" y="1447800"/>
            <a:ext cx="8229600" cy="3931440"/>
          </a:xfrm>
        </p:spPr>
        <p:txBody>
          <a:bodyPr>
            <a:normAutofit/>
          </a:bodyPr>
          <a:lstStyle/>
          <a:p>
            <a:r>
              <a:rPr lang="en-US" dirty="0"/>
              <a:t>Large international consortium of </a:t>
            </a:r>
            <a:br>
              <a:rPr lang="en-US" dirty="0"/>
            </a:br>
            <a:r>
              <a:rPr lang="en-US" dirty="0"/>
              <a:t>genome scientists</a:t>
            </a:r>
          </a:p>
          <a:p>
            <a:r>
              <a:rPr lang="en-US" dirty="0"/>
              <a:t>Essentially all human DNA is </a:t>
            </a:r>
            <a:r>
              <a:rPr lang="en-US" dirty="0" smtClean="0"/>
              <a:t>transcribed (used)</a:t>
            </a:r>
            <a:endParaRPr lang="en-US" dirty="0"/>
          </a:p>
          <a:p>
            <a:r>
              <a:rPr lang="en-US" dirty="0"/>
              <a:t>Most of it in both directions</a:t>
            </a:r>
          </a:p>
          <a:p>
            <a:r>
              <a:rPr lang="en-US" dirty="0"/>
              <a:t>Most nucleotides are not only functional,</a:t>
            </a:r>
            <a:br>
              <a:rPr lang="en-US" dirty="0"/>
            </a:br>
            <a:r>
              <a:rPr lang="en-US" dirty="0"/>
              <a:t>but poly-functional (multiple roles)</a:t>
            </a:r>
          </a:p>
        </p:txBody>
      </p:sp>
      <p:sp>
        <p:nvSpPr>
          <p:cNvPr id="4" name="TextBox 3"/>
          <p:cNvSpPr txBox="1"/>
          <p:nvPr/>
        </p:nvSpPr>
        <p:spPr>
          <a:xfrm>
            <a:off x="762000" y="6248400"/>
            <a:ext cx="914400" cy="914400"/>
          </a:xfrm>
          <a:prstGeom prst="rect">
            <a:avLst/>
          </a:prstGeom>
        </p:spPr>
        <p:txBody>
          <a:bodyPr vert="horz" wrap="none" lIns="100584" tIns="45720" rtlCol="0" anchor="b">
            <a:normAutofit/>
          </a:bodyPr>
          <a:lstStyle/>
          <a:p>
            <a:pPr algn="ctr">
              <a:buClr>
                <a:schemeClr val="tx2"/>
              </a:buClr>
              <a:buSzPct val="95000"/>
            </a:pPr>
            <a:endParaRPr lang="en-US" sz="3200" dirty="0">
              <a:latin typeface="Arial" pitchFamily="34" charset="0"/>
              <a:cs typeface="Arial" pitchFamily="34" charset="0"/>
            </a:endParaRPr>
          </a:p>
        </p:txBody>
      </p:sp>
      <p:sp>
        <p:nvSpPr>
          <p:cNvPr id="5" name="TextBox 4"/>
          <p:cNvSpPr txBox="1"/>
          <p:nvPr/>
        </p:nvSpPr>
        <p:spPr>
          <a:xfrm>
            <a:off x="1295400" y="5356620"/>
            <a:ext cx="6324600" cy="914400"/>
          </a:xfrm>
          <a:prstGeom prst="rect">
            <a:avLst/>
          </a:prstGeom>
        </p:spPr>
        <p:txBody>
          <a:bodyPr vert="horz" wrap="none" lIns="100584" tIns="45720" rtlCol="0" anchor="b">
            <a:normAutofit/>
          </a:bodyPr>
          <a:lstStyle/>
          <a:p>
            <a:pPr>
              <a:buClr>
                <a:schemeClr val="tx2"/>
              </a:buClr>
              <a:buSzPct val="95000"/>
            </a:pPr>
            <a:r>
              <a:rPr lang="en-US" sz="2400" dirty="0">
                <a:solidFill>
                  <a:schemeClr val="accent3"/>
                </a:solidFill>
                <a:latin typeface="Arial" pitchFamily="34" charset="0"/>
                <a:cs typeface="Arial" pitchFamily="34" charset="0"/>
              </a:rPr>
              <a:t>Source: Book </a:t>
            </a:r>
            <a:r>
              <a:rPr lang="en-US" sz="2400" u="sng" dirty="0">
                <a:solidFill>
                  <a:schemeClr val="accent3"/>
                </a:solidFill>
                <a:latin typeface="Arial" pitchFamily="34" charset="0"/>
                <a:cs typeface="Arial" pitchFamily="34" charset="0"/>
              </a:rPr>
              <a:t>Genetic Entropy</a:t>
            </a:r>
            <a:r>
              <a:rPr lang="en-US" sz="2400" dirty="0">
                <a:solidFill>
                  <a:schemeClr val="accent3"/>
                </a:solidFill>
                <a:latin typeface="Arial" pitchFamily="34" charset="0"/>
                <a:cs typeface="Arial" pitchFamily="34" charset="0"/>
              </a:rPr>
              <a:t> 4</a:t>
            </a:r>
            <a:r>
              <a:rPr lang="en-US" sz="2400" baseline="30000" dirty="0">
                <a:solidFill>
                  <a:schemeClr val="accent3"/>
                </a:solidFill>
                <a:latin typeface="Arial" pitchFamily="34" charset="0"/>
                <a:cs typeface="Arial" pitchFamily="34" charset="0"/>
              </a:rPr>
              <a:t>th</a:t>
            </a:r>
            <a:r>
              <a:rPr lang="en-US" sz="2400" dirty="0">
                <a:solidFill>
                  <a:schemeClr val="accent3"/>
                </a:solidFill>
                <a:latin typeface="Arial" pitchFamily="34" charset="0"/>
                <a:cs typeface="Arial" pitchFamily="34" charset="0"/>
              </a:rPr>
              <a:t> Ed,</a:t>
            </a:r>
          </a:p>
          <a:p>
            <a:pPr>
              <a:buClr>
                <a:schemeClr val="tx2"/>
              </a:buClr>
              <a:buSzPct val="95000"/>
            </a:pPr>
            <a:r>
              <a:rPr lang="en-US" sz="2400" dirty="0">
                <a:solidFill>
                  <a:schemeClr val="accent3"/>
                </a:solidFill>
                <a:latin typeface="Arial" pitchFamily="34" charset="0"/>
                <a:cs typeface="Arial" pitchFamily="34" charset="0"/>
              </a:rPr>
              <a:t>	   </a:t>
            </a:r>
            <a:r>
              <a:rPr lang="en-US" sz="2400" dirty="0" err="1">
                <a:solidFill>
                  <a:schemeClr val="accent3"/>
                </a:solidFill>
                <a:latin typeface="Arial" pitchFamily="34" charset="0"/>
                <a:cs typeface="Arial" pitchFamily="34" charset="0"/>
              </a:rPr>
              <a:t>pg</a:t>
            </a:r>
            <a:r>
              <a:rPr lang="en-US" sz="2400" dirty="0">
                <a:solidFill>
                  <a:schemeClr val="accent3"/>
                </a:solidFill>
                <a:latin typeface="Arial" pitchFamily="34" charset="0"/>
                <a:cs typeface="Arial" pitchFamily="34" charset="0"/>
              </a:rPr>
              <a:t> 45 by Dr. J. C. Sanford </a:t>
            </a:r>
          </a:p>
        </p:txBody>
      </p:sp>
    </p:spTree>
    <p:extLst>
      <p:ext uri="{BB962C8B-B14F-4D97-AF65-F5344CB8AC3E}">
        <p14:creationId xmlns:p14="http://schemas.microsoft.com/office/powerpoint/2010/main" val="3228147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hidden"/>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hidden"/>
                                      </p:to>
                                    </p:set>
                                  </p:childTnLst>
                                </p:cTn>
                              </p:par>
                              <p:par>
                                <p:cTn id="13" presetID="1"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hidden"/>
                                      </p:to>
                                    </p:set>
                                  </p:childTnLst>
                                </p:cTn>
                              </p:par>
                              <p:par>
                                <p:cTn id="19" presetID="1" presetClass="entr" presetSubtype="0"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xEl>
                                              <p:pRg st="0" end="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6" name="Content Placeholder 5"/>
          <p:cNvGraphicFramePr>
            <a:graphicFrameLocks noGrp="1"/>
          </p:cNvGraphicFramePr>
          <p:nvPr>
            <p:ph idx="1"/>
            <p:extLst/>
          </p:nvPr>
        </p:nvGraphicFramePr>
        <p:xfrm>
          <a:off x="685800" y="304800"/>
          <a:ext cx="7010400" cy="5225148"/>
        </p:xfrm>
        <a:graphic>
          <a:graphicData uri="http://schemas.openxmlformats.org/drawingml/2006/table">
            <a:tbl>
              <a:tblPr firstRow="1" firstCol="1" bandRow="1">
                <a:tableStyleId>{5C22544A-7EE6-4342-B048-85BDC9FD1C3A}</a:tableStyleId>
              </a:tblPr>
              <a:tblGrid>
                <a:gridCol w="876300">
                  <a:extLst>
                    <a:ext uri="{9D8B030D-6E8A-4147-A177-3AD203B41FA5}">
                      <a16:colId xmlns:a16="http://schemas.microsoft.com/office/drawing/2014/main" xmlns="" val="20000"/>
                    </a:ext>
                  </a:extLst>
                </a:gridCol>
                <a:gridCol w="876300">
                  <a:extLst>
                    <a:ext uri="{9D8B030D-6E8A-4147-A177-3AD203B41FA5}">
                      <a16:colId xmlns:a16="http://schemas.microsoft.com/office/drawing/2014/main" xmlns="" val="20001"/>
                    </a:ext>
                  </a:extLst>
                </a:gridCol>
                <a:gridCol w="876300">
                  <a:extLst>
                    <a:ext uri="{9D8B030D-6E8A-4147-A177-3AD203B41FA5}">
                      <a16:colId xmlns:a16="http://schemas.microsoft.com/office/drawing/2014/main" xmlns="" val="20002"/>
                    </a:ext>
                  </a:extLst>
                </a:gridCol>
                <a:gridCol w="876300">
                  <a:extLst>
                    <a:ext uri="{9D8B030D-6E8A-4147-A177-3AD203B41FA5}">
                      <a16:colId xmlns:a16="http://schemas.microsoft.com/office/drawing/2014/main" xmlns="" val="20003"/>
                    </a:ext>
                  </a:extLst>
                </a:gridCol>
                <a:gridCol w="876300">
                  <a:extLst>
                    <a:ext uri="{9D8B030D-6E8A-4147-A177-3AD203B41FA5}">
                      <a16:colId xmlns:a16="http://schemas.microsoft.com/office/drawing/2014/main" xmlns="" val="20004"/>
                    </a:ext>
                  </a:extLst>
                </a:gridCol>
                <a:gridCol w="876300">
                  <a:extLst>
                    <a:ext uri="{9D8B030D-6E8A-4147-A177-3AD203B41FA5}">
                      <a16:colId xmlns:a16="http://schemas.microsoft.com/office/drawing/2014/main" xmlns="" val="20005"/>
                    </a:ext>
                  </a:extLst>
                </a:gridCol>
                <a:gridCol w="876300">
                  <a:extLst>
                    <a:ext uri="{9D8B030D-6E8A-4147-A177-3AD203B41FA5}">
                      <a16:colId xmlns:a16="http://schemas.microsoft.com/office/drawing/2014/main" xmlns="" val="20006"/>
                    </a:ext>
                  </a:extLst>
                </a:gridCol>
                <a:gridCol w="876300">
                  <a:extLst>
                    <a:ext uri="{9D8B030D-6E8A-4147-A177-3AD203B41FA5}">
                      <a16:colId xmlns:a16="http://schemas.microsoft.com/office/drawing/2014/main" xmlns="" val="20007"/>
                    </a:ext>
                  </a:extLst>
                </a:gridCol>
              </a:tblGrid>
              <a:tr h="870858">
                <a:tc>
                  <a:txBody>
                    <a:bodyPr/>
                    <a:lstStyle/>
                    <a:p>
                      <a:pPr marL="0" marR="0" algn="ctr">
                        <a:spcBef>
                          <a:spcPts val="0"/>
                        </a:spcBef>
                        <a:spcAft>
                          <a:spcPts val="0"/>
                        </a:spcAft>
                      </a:pPr>
                      <a:r>
                        <a:rPr kumimoji="0" lang="en-US" sz="4800" kern="1200" dirty="0">
                          <a:solidFill>
                            <a:schemeClr val="dk1"/>
                          </a:solidFill>
                          <a:effectLst/>
                          <a:latin typeface="+mn-lt"/>
                          <a:ea typeface="+mn-ea"/>
                          <a:cs typeface="+mn-cs"/>
                        </a:rPr>
                        <a:t> </a:t>
                      </a:r>
                    </a:p>
                  </a:txBody>
                  <a:tcPr marL="68580" marR="68580" marT="0" marB="0"/>
                </a:tc>
                <a:tc>
                  <a:txBody>
                    <a:bodyPr/>
                    <a:lstStyle/>
                    <a:p>
                      <a:pPr marL="0" marR="0" algn="ctr">
                        <a:spcBef>
                          <a:spcPts val="0"/>
                        </a:spcBef>
                        <a:spcAft>
                          <a:spcPts val="0"/>
                        </a:spcAft>
                      </a:pPr>
                      <a:r>
                        <a:rPr lang="en-US" sz="4800" dirty="0">
                          <a:effectLst/>
                        </a:rPr>
                        <a:t> </a:t>
                      </a:r>
                      <a:endParaRPr lang="en-US"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endParaRPr lang="en-US"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4800" dirty="0">
                          <a:effectLst/>
                        </a:rPr>
                        <a:t> </a:t>
                      </a:r>
                      <a:endParaRPr lang="en-US"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4800">
                          <a:effectLst/>
                        </a:rPr>
                        <a:t> </a:t>
                      </a:r>
                      <a:endParaRPr lang="en-US"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4800">
                          <a:effectLst/>
                        </a:rPr>
                        <a:t> </a:t>
                      </a:r>
                      <a:endParaRPr lang="en-US"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4800">
                          <a:effectLst/>
                        </a:rPr>
                        <a:t> </a:t>
                      </a:r>
                      <a:endParaRPr lang="en-US"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4800" dirty="0">
                          <a:effectLst/>
                        </a:rPr>
                        <a:t> </a:t>
                      </a:r>
                      <a:endParaRPr lang="en-US"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00"/>
                  </a:ext>
                </a:extLst>
              </a:tr>
              <a:tr h="870858">
                <a:tc>
                  <a:txBody>
                    <a:bodyPr/>
                    <a:lstStyle/>
                    <a:p>
                      <a:pPr marL="0" marR="0" algn="ctr">
                        <a:spcBef>
                          <a:spcPts val="0"/>
                        </a:spcBef>
                        <a:spcAft>
                          <a:spcPts val="0"/>
                        </a:spcAft>
                      </a:pPr>
                      <a:r>
                        <a:rPr kumimoji="0" lang="en-US" sz="4800" kern="1200" dirty="0">
                          <a:solidFill>
                            <a:schemeClr val="dk1"/>
                          </a:solidFill>
                          <a:effectLst/>
                          <a:latin typeface="+mn-lt"/>
                          <a:ea typeface="+mn-ea"/>
                          <a:cs typeface="+mn-cs"/>
                        </a:rPr>
                        <a:t> </a:t>
                      </a:r>
                    </a:p>
                  </a:txBody>
                  <a:tcPr marL="68580" marR="68580" marT="0" marB="0"/>
                </a:tc>
                <a:tc>
                  <a:txBody>
                    <a:bodyPr/>
                    <a:lstStyle/>
                    <a:p>
                      <a:pPr marL="0" marR="0" algn="ctr">
                        <a:spcBef>
                          <a:spcPts val="0"/>
                        </a:spcBef>
                        <a:spcAft>
                          <a:spcPts val="0"/>
                        </a:spcAft>
                      </a:pPr>
                      <a:r>
                        <a:rPr lang="en-US" sz="4800">
                          <a:effectLst/>
                        </a:rPr>
                        <a:t> </a:t>
                      </a:r>
                      <a:endParaRPr lang="en-US"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4800" dirty="0">
                          <a:effectLst/>
                          <a:latin typeface="+mn-lt"/>
                          <a:ea typeface="+mn-ea"/>
                          <a:cs typeface="+mn-cs"/>
                        </a:rPr>
                        <a:t>L</a:t>
                      </a:r>
                      <a:endParaRPr lang="en-US"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4800">
                          <a:effectLst/>
                        </a:rPr>
                        <a:t> </a:t>
                      </a:r>
                      <a:endParaRPr lang="en-US"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4800">
                          <a:effectLst/>
                        </a:rPr>
                        <a:t> </a:t>
                      </a:r>
                      <a:endParaRPr lang="en-US"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4800">
                          <a:effectLst/>
                        </a:rPr>
                        <a:t>B</a:t>
                      </a:r>
                      <a:endParaRPr lang="en-US"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4800">
                          <a:effectLst/>
                        </a:rPr>
                        <a:t> </a:t>
                      </a:r>
                      <a:endParaRPr lang="en-US"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4800" dirty="0">
                          <a:effectLst/>
                        </a:rPr>
                        <a:t> </a:t>
                      </a:r>
                      <a:endParaRPr lang="en-US"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01"/>
                  </a:ext>
                </a:extLst>
              </a:tr>
              <a:tr h="870858">
                <a:tc>
                  <a:txBody>
                    <a:bodyPr/>
                    <a:lstStyle/>
                    <a:p>
                      <a:pPr marL="0" marR="0" algn="ctr">
                        <a:spcBef>
                          <a:spcPts val="0"/>
                        </a:spcBef>
                        <a:spcAft>
                          <a:spcPts val="0"/>
                        </a:spcAft>
                      </a:pPr>
                      <a:r>
                        <a:rPr kumimoji="0" lang="en-US" sz="4800" kern="1200" dirty="0">
                          <a:solidFill>
                            <a:schemeClr val="dk1"/>
                          </a:solidFill>
                          <a:effectLst/>
                          <a:latin typeface="+mn-lt"/>
                          <a:ea typeface="+mn-ea"/>
                          <a:cs typeface="+mn-cs"/>
                        </a:rPr>
                        <a:t> </a:t>
                      </a:r>
                    </a:p>
                  </a:txBody>
                  <a:tcPr marL="68580" marR="68580" marT="0" marB="0"/>
                </a:tc>
                <a:tc>
                  <a:txBody>
                    <a:bodyPr/>
                    <a:lstStyle/>
                    <a:p>
                      <a:pPr marL="0" marR="0" algn="ctr">
                        <a:spcBef>
                          <a:spcPts val="0"/>
                        </a:spcBef>
                        <a:spcAft>
                          <a:spcPts val="0"/>
                        </a:spcAft>
                      </a:pPr>
                      <a:r>
                        <a:rPr lang="en-US" sz="4800" dirty="0">
                          <a:effectLst/>
                          <a:latin typeface="+mn-lt"/>
                          <a:ea typeface="+mn-ea"/>
                          <a:cs typeface="+mn-cs"/>
                        </a:rPr>
                        <a:t>R</a:t>
                      </a:r>
                      <a:endParaRPr lang="en-US"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4800" dirty="0">
                          <a:effectLst/>
                          <a:latin typeface="+mn-lt"/>
                          <a:ea typeface="+mn-ea"/>
                          <a:cs typeface="+mn-cs"/>
                        </a:rPr>
                        <a:t>E</a:t>
                      </a:r>
                      <a:endParaRPr lang="en-US"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4800">
                          <a:effectLst/>
                        </a:rPr>
                        <a:t>T</a:t>
                      </a:r>
                      <a:endParaRPr lang="en-US"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4800">
                          <a:effectLst/>
                        </a:rPr>
                        <a:t>R</a:t>
                      </a:r>
                      <a:endParaRPr lang="en-US"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4800">
                          <a:effectLst/>
                        </a:rPr>
                        <a:t>E</a:t>
                      </a:r>
                      <a:endParaRPr lang="en-US"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4800">
                          <a:effectLst/>
                        </a:rPr>
                        <a:t>A</a:t>
                      </a:r>
                      <a:endParaRPr lang="en-US"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4800" dirty="0">
                          <a:effectLst/>
                        </a:rPr>
                        <a:t>T</a:t>
                      </a:r>
                      <a:endParaRPr lang="en-US"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02"/>
                  </a:ext>
                </a:extLst>
              </a:tr>
              <a:tr h="870858">
                <a:tc>
                  <a:txBody>
                    <a:bodyPr/>
                    <a:lstStyle/>
                    <a:p>
                      <a:pPr marL="0" marR="0" algn="ctr">
                        <a:spcBef>
                          <a:spcPts val="0"/>
                        </a:spcBef>
                        <a:spcAft>
                          <a:spcPts val="0"/>
                        </a:spcAft>
                      </a:pPr>
                      <a:r>
                        <a:rPr kumimoji="0" lang="en-US" sz="4800" kern="1200" dirty="0">
                          <a:solidFill>
                            <a:schemeClr val="dk1"/>
                          </a:solidFill>
                          <a:effectLst/>
                          <a:latin typeface="+mn-lt"/>
                          <a:ea typeface="+mn-ea"/>
                          <a:cs typeface="+mn-cs"/>
                        </a:rPr>
                        <a:t> </a:t>
                      </a:r>
                    </a:p>
                  </a:txBody>
                  <a:tcPr marL="68580" marR="68580" marT="0" marB="0"/>
                </a:tc>
                <a:tc>
                  <a:txBody>
                    <a:bodyPr/>
                    <a:lstStyle/>
                    <a:p>
                      <a:pPr marL="0" marR="0" algn="ctr">
                        <a:spcBef>
                          <a:spcPts val="0"/>
                        </a:spcBef>
                        <a:spcAft>
                          <a:spcPts val="0"/>
                        </a:spcAft>
                      </a:pPr>
                      <a:r>
                        <a:rPr lang="en-US" sz="4800">
                          <a:effectLst/>
                        </a:rPr>
                        <a:t> </a:t>
                      </a:r>
                      <a:endParaRPr lang="en-US"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4800">
                          <a:effectLst/>
                        </a:rPr>
                        <a:t>G</a:t>
                      </a:r>
                      <a:endParaRPr lang="en-US"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4800">
                          <a:effectLst/>
                        </a:rPr>
                        <a:t>O</a:t>
                      </a:r>
                      <a:endParaRPr lang="en-US"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4800">
                          <a:effectLst/>
                        </a:rPr>
                        <a:t>O</a:t>
                      </a:r>
                      <a:endParaRPr lang="en-US"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4800">
                          <a:effectLst/>
                        </a:rPr>
                        <a:t>D</a:t>
                      </a:r>
                      <a:endParaRPr lang="en-US"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4800">
                          <a:effectLst/>
                        </a:rPr>
                        <a:t> </a:t>
                      </a:r>
                      <a:endParaRPr lang="en-US"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4800" dirty="0">
                          <a:effectLst/>
                        </a:rPr>
                        <a:t> </a:t>
                      </a:r>
                      <a:endParaRPr lang="en-US"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03"/>
                  </a:ext>
                </a:extLst>
              </a:tr>
              <a:tr h="870858">
                <a:tc>
                  <a:txBody>
                    <a:bodyPr/>
                    <a:lstStyle/>
                    <a:p>
                      <a:pPr marL="0" marR="0" algn="ctr">
                        <a:spcBef>
                          <a:spcPts val="0"/>
                        </a:spcBef>
                        <a:spcAft>
                          <a:spcPts val="0"/>
                        </a:spcAft>
                      </a:pPr>
                      <a:r>
                        <a:rPr kumimoji="0" lang="en-US" sz="4800" kern="1200" dirty="0">
                          <a:solidFill>
                            <a:schemeClr val="dk1"/>
                          </a:solidFill>
                          <a:effectLst/>
                          <a:latin typeface="+mn-lt"/>
                          <a:ea typeface="+mn-ea"/>
                          <a:cs typeface="+mn-cs"/>
                        </a:rPr>
                        <a:t> </a:t>
                      </a:r>
                    </a:p>
                  </a:txBody>
                  <a:tcPr marL="68580" marR="68580" marT="0" marB="0"/>
                </a:tc>
                <a:tc>
                  <a:txBody>
                    <a:bodyPr/>
                    <a:lstStyle/>
                    <a:p>
                      <a:pPr marL="0" marR="0" algn="ctr">
                        <a:spcBef>
                          <a:spcPts val="0"/>
                        </a:spcBef>
                        <a:spcAft>
                          <a:spcPts val="0"/>
                        </a:spcAft>
                      </a:pPr>
                      <a:r>
                        <a:rPr lang="en-US" sz="4800" dirty="0">
                          <a:effectLst/>
                        </a:rPr>
                        <a:t> </a:t>
                      </a:r>
                      <a:endParaRPr lang="en-US"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4800">
                          <a:effectLst/>
                        </a:rPr>
                        <a:t> </a:t>
                      </a:r>
                      <a:endParaRPr lang="en-US"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4800">
                          <a:effectLst/>
                        </a:rPr>
                        <a:t>P</a:t>
                      </a:r>
                      <a:endParaRPr lang="en-US"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4800">
                          <a:effectLst/>
                        </a:rPr>
                        <a:t>A</a:t>
                      </a:r>
                      <a:endParaRPr lang="en-US"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4800" dirty="0">
                          <a:effectLst/>
                        </a:rPr>
                        <a:t> </a:t>
                      </a:r>
                      <a:endParaRPr lang="en-US"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4800">
                          <a:effectLst/>
                        </a:rPr>
                        <a:t> </a:t>
                      </a:r>
                      <a:endParaRPr lang="en-US"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4800" dirty="0">
                          <a:effectLst/>
                        </a:rPr>
                        <a:t> </a:t>
                      </a:r>
                      <a:endParaRPr lang="en-US"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04"/>
                  </a:ext>
                </a:extLst>
              </a:tr>
              <a:tr h="870858">
                <a:tc>
                  <a:txBody>
                    <a:bodyPr/>
                    <a:lstStyle/>
                    <a:p>
                      <a:pPr marL="0" marR="0" algn="ctr">
                        <a:spcBef>
                          <a:spcPts val="0"/>
                        </a:spcBef>
                        <a:spcAft>
                          <a:spcPts val="0"/>
                        </a:spcAft>
                      </a:pPr>
                      <a:r>
                        <a:rPr kumimoji="0" lang="en-US" sz="4800" kern="1200" dirty="0">
                          <a:solidFill>
                            <a:schemeClr val="dk1"/>
                          </a:solidFill>
                          <a:effectLst/>
                          <a:latin typeface="+mn-lt"/>
                          <a:ea typeface="+mn-ea"/>
                          <a:cs typeface="+mn-cs"/>
                        </a:rPr>
                        <a:t> </a:t>
                      </a:r>
                    </a:p>
                  </a:txBody>
                  <a:tcPr marL="68580" marR="68580" marT="0" marB="0"/>
                </a:tc>
                <a:tc>
                  <a:txBody>
                    <a:bodyPr/>
                    <a:lstStyle/>
                    <a:p>
                      <a:pPr marL="0" marR="0" algn="ctr">
                        <a:spcBef>
                          <a:spcPts val="0"/>
                        </a:spcBef>
                        <a:spcAft>
                          <a:spcPts val="0"/>
                        </a:spcAft>
                      </a:pPr>
                      <a:r>
                        <a:rPr lang="en-US" sz="4800">
                          <a:effectLst/>
                        </a:rPr>
                        <a:t> </a:t>
                      </a:r>
                      <a:endParaRPr lang="en-US"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4800">
                          <a:effectLst/>
                        </a:rPr>
                        <a:t> </a:t>
                      </a:r>
                      <a:endParaRPr lang="en-US"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4800">
                          <a:effectLst/>
                        </a:rPr>
                        <a:t> </a:t>
                      </a:r>
                      <a:endParaRPr lang="en-US"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4800">
                          <a:effectLst/>
                        </a:rPr>
                        <a:t>D</a:t>
                      </a:r>
                      <a:endParaRPr lang="en-US"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4800">
                          <a:effectLst/>
                        </a:rPr>
                        <a:t> </a:t>
                      </a:r>
                      <a:endParaRPr lang="en-US"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4800" dirty="0">
                          <a:effectLst/>
                        </a:rPr>
                        <a:t> </a:t>
                      </a:r>
                      <a:endParaRPr lang="en-US"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4800" dirty="0">
                          <a:effectLst/>
                        </a:rPr>
                        <a:t> </a:t>
                      </a:r>
                      <a:endParaRPr lang="en-US"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05"/>
                  </a:ext>
                </a:extLst>
              </a:tr>
            </a:tbl>
          </a:graphicData>
        </a:graphic>
      </p:graphicFrame>
      <p:sp>
        <p:nvSpPr>
          <p:cNvPr id="3" name="Oval 2"/>
          <p:cNvSpPr/>
          <p:nvPr/>
        </p:nvSpPr>
        <p:spPr>
          <a:xfrm>
            <a:off x="3276600" y="1981200"/>
            <a:ext cx="990600" cy="914400"/>
          </a:xfrm>
          <a:prstGeom prst="ellipse">
            <a:avLst/>
          </a:prstGeom>
          <a:noFill/>
          <a:ln w="793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3200400" y="1905000"/>
            <a:ext cx="1143000" cy="2743200"/>
          </a:xfrm>
          <a:prstGeom prst="rect">
            <a:avLst/>
          </a:prstGeom>
          <a:noFill/>
          <a:ln w="76200">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1600200" y="2057400"/>
            <a:ext cx="6096000" cy="838200"/>
          </a:xfrm>
          <a:prstGeom prst="rect">
            <a:avLst/>
          </a:prstGeom>
          <a:noFill/>
          <a:ln w="76200">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16288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ENCODE  Implies</a:t>
            </a:r>
          </a:p>
        </p:txBody>
      </p:sp>
      <p:sp>
        <p:nvSpPr>
          <p:cNvPr id="3" name="Content Placeholder 2"/>
          <p:cNvSpPr>
            <a:spLocks noGrp="1"/>
          </p:cNvSpPr>
          <p:nvPr>
            <p:ph idx="1"/>
          </p:nvPr>
        </p:nvSpPr>
        <p:spPr/>
        <p:txBody>
          <a:bodyPr>
            <a:normAutofit/>
          </a:bodyPr>
          <a:lstStyle/>
          <a:p>
            <a:r>
              <a:rPr lang="en-US" sz="3600" dirty="0"/>
              <a:t>Little to no junk DNA</a:t>
            </a:r>
          </a:p>
          <a:p>
            <a:r>
              <a:rPr lang="en-US" sz="3600" dirty="0"/>
              <a:t>Almost all mutations </a:t>
            </a:r>
            <a:r>
              <a:rPr lang="en-US" sz="3600" dirty="0" smtClean="0"/>
              <a:t>bad</a:t>
            </a:r>
            <a:endParaRPr lang="en-US" sz="3600" dirty="0"/>
          </a:p>
        </p:txBody>
      </p:sp>
    </p:spTree>
    <p:extLst>
      <p:ext uri="{BB962C8B-B14F-4D97-AF65-F5344CB8AC3E}">
        <p14:creationId xmlns:p14="http://schemas.microsoft.com/office/powerpoint/2010/main" val="1852554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9795" y="369151"/>
            <a:ext cx="7772400" cy="914400"/>
          </a:xfrm>
        </p:spPr>
        <p:txBody>
          <a:bodyPr/>
          <a:lstStyle/>
          <a:p>
            <a:r>
              <a:rPr lang="en-US" dirty="0"/>
              <a:t>Nearly neutral mutations</a:t>
            </a:r>
          </a:p>
        </p:txBody>
      </p:sp>
      <p:sp>
        <p:nvSpPr>
          <p:cNvPr id="3" name="Content Placeholder 2"/>
          <p:cNvSpPr>
            <a:spLocks noGrp="1"/>
          </p:cNvSpPr>
          <p:nvPr>
            <p:ph idx="1"/>
          </p:nvPr>
        </p:nvSpPr>
        <p:spPr>
          <a:xfrm>
            <a:off x="914400" y="1524000"/>
            <a:ext cx="7772400" cy="4572000"/>
          </a:xfrm>
        </p:spPr>
        <p:txBody>
          <a:bodyPr/>
          <a:lstStyle/>
          <a:p>
            <a:r>
              <a:rPr lang="en-US" dirty="0"/>
              <a:t>Most nucleotide mutations are</a:t>
            </a:r>
            <a:br>
              <a:rPr lang="en-US" dirty="0"/>
            </a:br>
            <a:r>
              <a:rPr lang="en-US" dirty="0"/>
              <a:t> “nearly neutral”</a:t>
            </a:r>
          </a:p>
          <a:p>
            <a:r>
              <a:rPr lang="en-US" dirty="0"/>
              <a:t>Harmful, but the effect is so small that natural selection cannot remove them</a:t>
            </a:r>
          </a:p>
          <a:p>
            <a:r>
              <a:rPr lang="en-US" dirty="0"/>
              <a:t>Therefore, they accumulate.</a:t>
            </a:r>
            <a:br>
              <a:rPr lang="en-US" dirty="0"/>
            </a:br>
            <a:r>
              <a:rPr lang="en-US" dirty="0"/>
              <a:t>Like a car rusting one atom at a time.</a:t>
            </a:r>
          </a:p>
          <a:p>
            <a:r>
              <a:rPr lang="en-US" dirty="0"/>
              <a:t>Humans doomed to die out</a:t>
            </a:r>
          </a:p>
        </p:txBody>
      </p:sp>
      <p:sp>
        <p:nvSpPr>
          <p:cNvPr id="4" name="TextBox 3"/>
          <p:cNvSpPr txBox="1"/>
          <p:nvPr/>
        </p:nvSpPr>
        <p:spPr>
          <a:xfrm>
            <a:off x="1219200" y="5415643"/>
            <a:ext cx="6324600" cy="952500"/>
          </a:xfrm>
          <a:prstGeom prst="rect">
            <a:avLst/>
          </a:prstGeom>
        </p:spPr>
        <p:txBody>
          <a:bodyPr vert="horz" wrap="none" lIns="100584" tIns="45720" rtlCol="0" anchor="b">
            <a:normAutofit/>
          </a:bodyPr>
          <a:lstStyle/>
          <a:p>
            <a:pPr>
              <a:buClr>
                <a:schemeClr val="tx2"/>
              </a:buClr>
              <a:buSzPct val="95000"/>
            </a:pPr>
            <a:r>
              <a:rPr lang="en-US" sz="2400" dirty="0">
                <a:solidFill>
                  <a:schemeClr val="accent3"/>
                </a:solidFill>
                <a:latin typeface="Arial" pitchFamily="34" charset="0"/>
                <a:cs typeface="Arial" pitchFamily="34" charset="0"/>
              </a:rPr>
              <a:t>Source: Book </a:t>
            </a:r>
            <a:r>
              <a:rPr lang="en-US" sz="2400" u="sng" dirty="0">
                <a:solidFill>
                  <a:schemeClr val="accent3"/>
                </a:solidFill>
                <a:latin typeface="Arial" pitchFamily="34" charset="0"/>
                <a:cs typeface="Arial" pitchFamily="34" charset="0"/>
              </a:rPr>
              <a:t>Genetic Entropy</a:t>
            </a:r>
            <a:r>
              <a:rPr lang="en-US" sz="2400" dirty="0">
                <a:solidFill>
                  <a:schemeClr val="accent3"/>
                </a:solidFill>
                <a:latin typeface="Arial" pitchFamily="34" charset="0"/>
                <a:cs typeface="Arial" pitchFamily="34" charset="0"/>
              </a:rPr>
              <a:t> 4</a:t>
            </a:r>
            <a:r>
              <a:rPr lang="en-US" sz="2400" baseline="30000" dirty="0">
                <a:solidFill>
                  <a:schemeClr val="accent3"/>
                </a:solidFill>
                <a:latin typeface="Arial" pitchFamily="34" charset="0"/>
                <a:cs typeface="Arial" pitchFamily="34" charset="0"/>
              </a:rPr>
              <a:t>th</a:t>
            </a:r>
            <a:r>
              <a:rPr lang="en-US" sz="2400" dirty="0">
                <a:solidFill>
                  <a:schemeClr val="accent3"/>
                </a:solidFill>
                <a:latin typeface="Arial" pitchFamily="34" charset="0"/>
                <a:cs typeface="Arial" pitchFamily="34" charset="0"/>
              </a:rPr>
              <a:t> Ed,</a:t>
            </a:r>
          </a:p>
          <a:p>
            <a:pPr>
              <a:buClr>
                <a:schemeClr val="tx2"/>
              </a:buClr>
              <a:buSzPct val="95000"/>
            </a:pPr>
            <a:r>
              <a:rPr lang="en-US" sz="2400" dirty="0">
                <a:solidFill>
                  <a:schemeClr val="accent3"/>
                </a:solidFill>
                <a:latin typeface="Arial" pitchFamily="34" charset="0"/>
                <a:cs typeface="Arial" pitchFamily="34" charset="0"/>
              </a:rPr>
              <a:t>	   </a:t>
            </a:r>
            <a:r>
              <a:rPr lang="en-US" sz="2400" dirty="0" err="1">
                <a:solidFill>
                  <a:schemeClr val="accent3"/>
                </a:solidFill>
                <a:latin typeface="Arial" pitchFamily="34" charset="0"/>
                <a:cs typeface="Arial" pitchFamily="34" charset="0"/>
              </a:rPr>
              <a:t>pg</a:t>
            </a:r>
            <a:r>
              <a:rPr lang="en-US" sz="2400" dirty="0">
                <a:solidFill>
                  <a:schemeClr val="accent3"/>
                </a:solidFill>
                <a:latin typeface="Arial" pitchFamily="34" charset="0"/>
                <a:cs typeface="Arial" pitchFamily="34" charset="0"/>
              </a:rPr>
              <a:t> 19-28 by Dr. J. C. Sanford </a:t>
            </a:r>
          </a:p>
        </p:txBody>
      </p:sp>
    </p:spTree>
    <p:extLst>
      <p:ext uri="{BB962C8B-B14F-4D97-AF65-F5344CB8AC3E}">
        <p14:creationId xmlns:p14="http://schemas.microsoft.com/office/powerpoint/2010/main" val="1822293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hidden"/>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hidden"/>
                                      </p:to>
                                    </p:set>
                                  </p:childTnLst>
                                </p:cTn>
                              </p:par>
                              <p:par>
                                <p:cTn id="13" presetID="1"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hidden"/>
                                      </p:to>
                                    </p:set>
                                  </p:childTnLst>
                                </p:cTn>
                              </p:par>
                              <p:par>
                                <p:cTn id="19" presetID="1" presetClass="entr" presetSubtype="0"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
                                            <p:txEl>
                                              <p:pRg st="0" end="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7010400" cy="914400"/>
          </a:xfrm>
        </p:spPr>
        <p:txBody>
          <a:bodyPr/>
          <a:lstStyle/>
          <a:p>
            <a:pPr algn="ctr"/>
            <a:r>
              <a:rPr lang="en-US" sz="3600" dirty="0"/>
              <a:t>Geneticists say DNA is declining</a:t>
            </a:r>
            <a:br>
              <a:rPr lang="en-US" sz="3600" dirty="0"/>
            </a:br>
            <a:r>
              <a:rPr lang="en-US" sz="3600" dirty="0"/>
              <a:t/>
            </a:r>
            <a:br>
              <a:rPr lang="en-US" sz="3600" dirty="0"/>
            </a:br>
            <a:r>
              <a:rPr lang="en-US" sz="4400" dirty="0">
                <a:solidFill>
                  <a:schemeClr val="tx1"/>
                </a:solidFill>
              </a:rPr>
              <a:t>Consensus</a:t>
            </a:r>
          </a:p>
        </p:txBody>
      </p:sp>
      <p:sp>
        <p:nvSpPr>
          <p:cNvPr id="4" name="Content Placeholder 3"/>
          <p:cNvSpPr>
            <a:spLocks noGrp="1"/>
          </p:cNvSpPr>
          <p:nvPr>
            <p:ph idx="1"/>
          </p:nvPr>
        </p:nvSpPr>
        <p:spPr>
          <a:xfrm>
            <a:off x="914400" y="4191000"/>
            <a:ext cx="7772400" cy="2164560"/>
          </a:xfrm>
        </p:spPr>
        <p:txBody>
          <a:bodyPr/>
          <a:lstStyle/>
          <a:p>
            <a:endParaRPr lang="en-US"/>
          </a:p>
        </p:txBody>
      </p:sp>
    </p:spTree>
    <p:extLst>
      <p:ext uri="{BB962C8B-B14F-4D97-AF65-F5344CB8AC3E}">
        <p14:creationId xmlns:p14="http://schemas.microsoft.com/office/powerpoint/2010/main" val="318142986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txDef>
      <a:spPr/>
      <a:bodyPr vert="horz" lIns="100584" tIns="45720" anchor="b">
        <a:normAutofit/>
      </a:bodyPr>
      <a:lstStyle>
        <a:defPPr algn="ctr">
          <a:buClr>
            <a:schemeClr val="tx2"/>
          </a:buClr>
          <a:buSzPct val="95000"/>
          <a:defRPr sz="3200" dirty="0" smtClean="0">
            <a:latin typeface="Arial" pitchFamily="34" charset="0"/>
            <a:cs typeface="Arial" pitchFamily="34" charset="0"/>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Default Theme</Template>
  <TotalTime>43477</TotalTime>
  <Words>470</Words>
  <Application>Microsoft Office PowerPoint</Application>
  <PresentationFormat>On-screen Show (4:3)</PresentationFormat>
  <Paragraphs>211</Paragraphs>
  <Slides>22</Slides>
  <Notes>18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Arial</vt:lpstr>
      <vt:lpstr>Calibri</vt:lpstr>
      <vt:lpstr>Corbel</vt:lpstr>
      <vt:lpstr>Times New Roman</vt:lpstr>
      <vt:lpstr>Wingdings</vt:lpstr>
      <vt:lpstr>Wingdings 2</vt:lpstr>
      <vt:lpstr>Wingdings 3</vt:lpstr>
      <vt:lpstr>Metro</vt:lpstr>
      <vt:lpstr>PowerPoint Presentation</vt:lpstr>
      <vt:lpstr>Miscarriages</vt:lpstr>
      <vt:lpstr>PowerPoint Presentation</vt:lpstr>
      <vt:lpstr>Each GenerationMutations Accumulate</vt:lpstr>
      <vt:lpstr>ENCODE</vt:lpstr>
      <vt:lpstr>PowerPoint Presentation</vt:lpstr>
      <vt:lpstr>ENCODE  Implies</vt:lpstr>
      <vt:lpstr>Nearly neutral mutations</vt:lpstr>
      <vt:lpstr>Geneticists say DNA is declining  Consensus</vt:lpstr>
      <vt:lpstr>Proc. Natl. Acad. Sci. USA Vol. 94, pp. 8380–8386, August 1997  The high spontaneous mutation rate: Is it a health risk?</vt:lpstr>
      <vt:lpstr>Dr. James F. Crow</vt:lpstr>
      <vt:lpstr>PowerPoint Presentation</vt:lpstr>
      <vt:lpstr>Dr.  Kondroshov</vt:lpstr>
      <vt:lpstr>PowerPoint Presentation</vt:lpstr>
      <vt:lpstr>Dr. Michael Lynch</vt:lpstr>
      <vt:lpstr>PowerPoint Presentation</vt:lpstr>
      <vt:lpstr>PowerPoint Presentation</vt:lpstr>
      <vt:lpstr>Can small changes add up?</vt:lpstr>
      <vt:lpstr>Chimps become Humans?</vt:lpstr>
      <vt:lpstr>Conclusion</vt:lpstr>
      <vt:lpstr>Give your own presentations. </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Information By Chance</dc:title>
  <dc:creator>Mike</dc:creator>
  <cp:lastModifiedBy>Mike D</cp:lastModifiedBy>
  <cp:revision>3111</cp:revision>
  <dcterms:created xsi:type="dcterms:W3CDTF">2012-12-07T22:34:08Z</dcterms:created>
  <dcterms:modified xsi:type="dcterms:W3CDTF">2017-04-27T16:45:00Z</dcterms:modified>
</cp:coreProperties>
</file>